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Archivo" pitchFamily="2" charset="77"/>
      <p:regular r:id="rId31"/>
      <p:bold r:id="rId32"/>
      <p:italic r:id="rId33"/>
      <p:boldItalic r:id="rId34"/>
    </p:embeddedFont>
    <p:embeddedFont>
      <p:font typeface="Archivo Medium" pitchFamily="2" charset="77"/>
      <p:regular r:id="rId35"/>
      <p:bold r:id="rId36"/>
      <p:italic r:id="rId37"/>
      <p:boldItalic r:id="rId38"/>
    </p:embeddedFont>
    <p:embeddedFont>
      <p:font typeface="Bellota Text" pitchFamily="2" charset="77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ira Sans Extra Condensed" panose="020F0502020204030204" pitchFamily="34" charset="0"/>
      <p:regular r:id="rId47"/>
      <p:bold r:id="rId48"/>
      <p:italic r:id="rId49"/>
      <p:boldItalic r:id="rId50"/>
    </p:embeddedFont>
    <p:embeddedFont>
      <p:font typeface="Fira Sans Extra Condensed Medium" panose="020B0603050000020004" pitchFamily="34" charset="0"/>
      <p:regular r:id="rId51"/>
      <p:bold r:id="rId52"/>
      <p:italic r:id="rId53"/>
      <p:boldItalic r:id="rId54"/>
    </p:embeddedFont>
    <p:embeddedFont>
      <p:font typeface="Nunito Light" panose="020F0302020204030204" pitchFamily="34" charset="0"/>
      <p:regular r:id="rId55"/>
      <p:italic r:id="rId56"/>
    </p:embeddedFont>
    <p:embeddedFont>
      <p:font typeface="Proxima Nova" panose="02000506030000020004" pitchFamily="2" charset="0"/>
      <p:regular r:id="rId57"/>
      <p:bold r:id="rId58"/>
      <p:italic r:id="rId59"/>
      <p:boldItalic r:id="rId60"/>
    </p:embeddedFont>
    <p:embeddedFont>
      <p:font typeface="Proxima Nova Semibold" panose="02000506030000020004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F9B720-5F0D-4206-A3F2-9AC79220E419}">
  <a:tblStyle styleId="{E7F9B720-5F0D-4206-A3F2-9AC79220E4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 snapToGrid="0">
      <p:cViewPr varScale="1">
        <p:scale>
          <a:sx n="116" d="100"/>
          <a:sy n="116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font" Target="fonts/font33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3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baf5c63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baf5c63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889b59b470_4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889b59b470_4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8835d03b7d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8835d03b7d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889b59b470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889b59b470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89b59b470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889b59b470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889b59b470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889b59b470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89b59b470_4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89b59b470_4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889b59b470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889b59b470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89b59b470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889b59b470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89b59b470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89b59b470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889b59b470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889b59b470_4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89b59b470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89b59b470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89b59b470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889b59b470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889b59b470_4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889b59b470_4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e879b7ef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e879b7ef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88a783b2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88a783b2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8835d03b7d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8835d03b7d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8835d03b7d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8835d03b7d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889b59b470_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889b59b470_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835d03b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8835d03b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835d03b7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8835d03b7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89b59b470_4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889b59b470_4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88a783b25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88a783b25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8835d03b7d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8835d03b7d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89b59b47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89b59b47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889b59b47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889b59b470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777175" y="1579000"/>
            <a:ext cx="4528800" cy="13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777250" y="3182300"/>
            <a:ext cx="45288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114" name="Google Shape;114;p11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1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1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11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118" name="Google Shape;118;p11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1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Google Shape;12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89850"/>
            <a:ext cx="5082900" cy="11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"/>
          </p:nvPr>
        </p:nvSpPr>
        <p:spPr>
          <a:xfrm>
            <a:off x="713225" y="3133350"/>
            <a:ext cx="50829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126" name="Google Shape;126;p13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127" name="Google Shape;127;p13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3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13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131" name="Google Shape;131;p13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3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" hasCustomPrompt="1"/>
          </p:nvPr>
        </p:nvSpPr>
        <p:spPr>
          <a:xfrm>
            <a:off x="1898050" y="14054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3" hasCustomPrompt="1"/>
          </p:nvPr>
        </p:nvSpPr>
        <p:spPr>
          <a:xfrm>
            <a:off x="1898050" y="29912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054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912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6" hasCustomPrompt="1"/>
          </p:nvPr>
        </p:nvSpPr>
        <p:spPr>
          <a:xfrm>
            <a:off x="6511200" y="14054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7" hasCustomPrompt="1"/>
          </p:nvPr>
        </p:nvSpPr>
        <p:spPr>
          <a:xfrm>
            <a:off x="6511250" y="29912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1112650" y="19894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3419250" y="19894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9"/>
          </p:nvPr>
        </p:nvSpPr>
        <p:spPr>
          <a:xfrm>
            <a:off x="5725850" y="198942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1112650" y="3575300"/>
            <a:ext cx="23055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4"/>
          </p:nvPr>
        </p:nvSpPr>
        <p:spPr>
          <a:xfrm>
            <a:off x="3419250" y="3575300"/>
            <a:ext cx="23055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5725850" y="3575300"/>
            <a:ext cx="23055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150" name="Google Shape;150;p14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4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4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14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154" name="Google Shape;154;p14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4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1"/>
          </p:nvPr>
        </p:nvSpPr>
        <p:spPr>
          <a:xfrm>
            <a:off x="937625" y="2674900"/>
            <a:ext cx="2175300" cy="1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2"/>
          </p:nvPr>
        </p:nvSpPr>
        <p:spPr>
          <a:xfrm>
            <a:off x="3484347" y="2674900"/>
            <a:ext cx="2175300" cy="1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3"/>
          </p:nvPr>
        </p:nvSpPr>
        <p:spPr>
          <a:xfrm>
            <a:off x="6031075" y="2674900"/>
            <a:ext cx="2175300" cy="1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4"/>
          </p:nvPr>
        </p:nvSpPr>
        <p:spPr>
          <a:xfrm>
            <a:off x="937625" y="2321651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5"/>
          </p:nvPr>
        </p:nvSpPr>
        <p:spPr>
          <a:xfrm>
            <a:off x="3484350" y="2321651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subTitle" idx="6"/>
          </p:nvPr>
        </p:nvSpPr>
        <p:spPr>
          <a:xfrm>
            <a:off x="6031075" y="2321651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15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166" name="Google Shape;166;p15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167" name="Google Shape;167;p15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15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171" name="Google Shape;171;p15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"/>
          </p:nvPr>
        </p:nvSpPr>
        <p:spPr>
          <a:xfrm>
            <a:off x="1525588" y="1731150"/>
            <a:ext cx="27111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2"/>
          </p:nvPr>
        </p:nvSpPr>
        <p:spPr>
          <a:xfrm>
            <a:off x="5558559" y="1731150"/>
            <a:ext cx="27111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3"/>
          </p:nvPr>
        </p:nvSpPr>
        <p:spPr>
          <a:xfrm>
            <a:off x="1525588" y="3275625"/>
            <a:ext cx="27111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4"/>
          </p:nvPr>
        </p:nvSpPr>
        <p:spPr>
          <a:xfrm>
            <a:off x="5558559" y="3275625"/>
            <a:ext cx="27111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5"/>
          </p:nvPr>
        </p:nvSpPr>
        <p:spPr>
          <a:xfrm>
            <a:off x="1525588" y="1404225"/>
            <a:ext cx="27111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6"/>
          </p:nvPr>
        </p:nvSpPr>
        <p:spPr>
          <a:xfrm>
            <a:off x="1525588" y="2948800"/>
            <a:ext cx="27111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7"/>
          </p:nvPr>
        </p:nvSpPr>
        <p:spPr>
          <a:xfrm>
            <a:off x="5558530" y="1404225"/>
            <a:ext cx="27111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8"/>
          </p:nvPr>
        </p:nvSpPr>
        <p:spPr>
          <a:xfrm>
            <a:off x="5558530" y="2948800"/>
            <a:ext cx="27111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185" name="Google Shape;185;p16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186" name="Google Shape;186;p16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6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6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190" name="Google Shape;190;p16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6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1"/>
          </p:nvPr>
        </p:nvSpPr>
        <p:spPr>
          <a:xfrm>
            <a:off x="723900" y="1747687"/>
            <a:ext cx="24630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2"/>
          </p:nvPr>
        </p:nvSpPr>
        <p:spPr>
          <a:xfrm>
            <a:off x="3355486" y="1747689"/>
            <a:ext cx="2453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3"/>
          </p:nvPr>
        </p:nvSpPr>
        <p:spPr>
          <a:xfrm>
            <a:off x="723900" y="3198864"/>
            <a:ext cx="24630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4"/>
          </p:nvPr>
        </p:nvSpPr>
        <p:spPr>
          <a:xfrm>
            <a:off x="3355487" y="3198862"/>
            <a:ext cx="2453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5"/>
          </p:nvPr>
        </p:nvSpPr>
        <p:spPr>
          <a:xfrm>
            <a:off x="5972600" y="1747689"/>
            <a:ext cx="24438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6"/>
          </p:nvPr>
        </p:nvSpPr>
        <p:spPr>
          <a:xfrm>
            <a:off x="5972601" y="3198862"/>
            <a:ext cx="24438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7"/>
          </p:nvPr>
        </p:nvSpPr>
        <p:spPr>
          <a:xfrm>
            <a:off x="723975" y="1438525"/>
            <a:ext cx="24630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8"/>
          </p:nvPr>
        </p:nvSpPr>
        <p:spPr>
          <a:xfrm>
            <a:off x="3360305" y="1438525"/>
            <a:ext cx="24438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9"/>
          </p:nvPr>
        </p:nvSpPr>
        <p:spPr>
          <a:xfrm>
            <a:off x="5977401" y="1438525"/>
            <a:ext cx="24342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13"/>
          </p:nvPr>
        </p:nvSpPr>
        <p:spPr>
          <a:xfrm>
            <a:off x="723900" y="2886603"/>
            <a:ext cx="24630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subTitle" idx="14"/>
          </p:nvPr>
        </p:nvSpPr>
        <p:spPr>
          <a:xfrm>
            <a:off x="3360309" y="2886600"/>
            <a:ext cx="24438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ubTitle" idx="15"/>
          </p:nvPr>
        </p:nvSpPr>
        <p:spPr>
          <a:xfrm>
            <a:off x="5977401" y="2886600"/>
            <a:ext cx="2434200" cy="4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17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208" name="Google Shape;208;p17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209" name="Google Shape;209;p17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7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7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17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213" name="Google Shape;213;p17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7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5" name="Google Shape;215;p17"/>
          <p:cNvSpPr txBox="1">
            <a:spLocks noGrp="1"/>
          </p:cNvSpPr>
          <p:nvPr>
            <p:ph type="title" hasCustomPrompt="1"/>
          </p:nvPr>
        </p:nvSpPr>
        <p:spPr>
          <a:xfrm>
            <a:off x="4717850" y="18904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1"/>
          </p:nvPr>
        </p:nvSpPr>
        <p:spPr>
          <a:xfrm>
            <a:off x="4717863" y="2775221"/>
            <a:ext cx="34926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title" idx="2" hasCustomPrompt="1"/>
          </p:nvPr>
        </p:nvSpPr>
        <p:spPr>
          <a:xfrm>
            <a:off x="4717863" y="53949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3"/>
          </p:nvPr>
        </p:nvSpPr>
        <p:spPr>
          <a:xfrm>
            <a:off x="4717863" y="1424512"/>
            <a:ext cx="34926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title" idx="4" hasCustomPrompt="1"/>
          </p:nvPr>
        </p:nvSpPr>
        <p:spPr>
          <a:xfrm>
            <a:off x="4717850" y="3241234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5"/>
          </p:nvPr>
        </p:nvSpPr>
        <p:spPr>
          <a:xfrm>
            <a:off x="4717863" y="4125959"/>
            <a:ext cx="34926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18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224" name="Google Shape;224;p18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225" name="Google Shape;225;p18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8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8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subTitle" idx="1"/>
          </p:nvPr>
        </p:nvSpPr>
        <p:spPr>
          <a:xfrm>
            <a:off x="720063" y="3414900"/>
            <a:ext cx="23058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subTitle" idx="2"/>
          </p:nvPr>
        </p:nvSpPr>
        <p:spPr>
          <a:xfrm>
            <a:off x="3419233" y="3414900"/>
            <a:ext cx="23058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3"/>
          </p:nvPr>
        </p:nvSpPr>
        <p:spPr>
          <a:xfrm>
            <a:off x="6118410" y="3414900"/>
            <a:ext cx="2305800" cy="10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ubTitle" idx="4"/>
          </p:nvPr>
        </p:nvSpPr>
        <p:spPr>
          <a:xfrm>
            <a:off x="720063" y="3061650"/>
            <a:ext cx="23058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subTitle" idx="5"/>
          </p:nvPr>
        </p:nvSpPr>
        <p:spPr>
          <a:xfrm>
            <a:off x="3419236" y="3061650"/>
            <a:ext cx="23058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6"/>
          </p:nvPr>
        </p:nvSpPr>
        <p:spPr>
          <a:xfrm>
            <a:off x="6118410" y="3061650"/>
            <a:ext cx="23058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title" idx="7" hasCustomPrompt="1"/>
          </p:nvPr>
        </p:nvSpPr>
        <p:spPr>
          <a:xfrm>
            <a:off x="3526100" y="1830825"/>
            <a:ext cx="2091600" cy="51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8"/>
          <p:cNvSpPr txBox="1">
            <a:spLocks noGrp="1"/>
          </p:cNvSpPr>
          <p:nvPr>
            <p:ph type="title" idx="8" hasCustomPrompt="1"/>
          </p:nvPr>
        </p:nvSpPr>
        <p:spPr>
          <a:xfrm>
            <a:off x="827175" y="1830825"/>
            <a:ext cx="2091600" cy="51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8"/>
          <p:cNvSpPr txBox="1">
            <a:spLocks noGrp="1"/>
          </p:cNvSpPr>
          <p:nvPr>
            <p:ph type="title" idx="9" hasCustomPrompt="1"/>
          </p:nvPr>
        </p:nvSpPr>
        <p:spPr>
          <a:xfrm>
            <a:off x="6225025" y="1830825"/>
            <a:ext cx="2091600" cy="51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9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244" name="Google Shape;244;p19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245" name="Google Shape;245;p19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19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249" name="Google Shape;249;p19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>
            <a:off x="3218820" y="647050"/>
            <a:ext cx="2706300" cy="8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"/>
          <p:cNvSpPr txBox="1">
            <a:spLocks noGrp="1"/>
          </p:cNvSpPr>
          <p:nvPr>
            <p:ph type="subTitle" idx="1"/>
          </p:nvPr>
        </p:nvSpPr>
        <p:spPr>
          <a:xfrm>
            <a:off x="3218800" y="1672403"/>
            <a:ext cx="2706300" cy="9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9"/>
          <p:cNvSpPr txBox="1"/>
          <p:nvPr/>
        </p:nvSpPr>
        <p:spPr>
          <a:xfrm>
            <a:off x="2887350" y="3306850"/>
            <a:ext cx="33693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endParaRPr sz="1200" b="1" u="sng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/>
          <p:nvPr/>
        </p:nvSpPr>
        <p:spPr>
          <a:xfrm>
            <a:off x="231175" y="4382575"/>
            <a:ext cx="8681700" cy="603900"/>
          </a:xfrm>
          <a:prstGeom prst="roundRect">
            <a:avLst>
              <a:gd name="adj" fmla="val 23506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0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257" name="Google Shape;257;p20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258" name="Google Shape;258;p20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0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0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p20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262" name="Google Shape;262;p20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0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" name="Google Shape;264;p20"/>
          <p:cNvSpPr/>
          <p:nvPr/>
        </p:nvSpPr>
        <p:spPr>
          <a:xfrm>
            <a:off x="231175" y="173400"/>
            <a:ext cx="8681700" cy="40950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23" name="Google Shape;23;p3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3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4308425" y="2775850"/>
            <a:ext cx="3570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4308425" y="15258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>
            <a:spLocks noGrp="1"/>
          </p:cNvSpPr>
          <p:nvPr>
            <p:ph type="pic" idx="3"/>
          </p:nvPr>
        </p:nvSpPr>
        <p:spPr>
          <a:xfrm>
            <a:off x="713225" y="1203175"/>
            <a:ext cx="2760600" cy="273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1"/>
          <p:cNvGrpSpPr/>
          <p:nvPr/>
        </p:nvGrpSpPr>
        <p:grpSpPr>
          <a:xfrm>
            <a:off x="713225" y="321100"/>
            <a:ext cx="7710700" cy="218400"/>
            <a:chOff x="713225" y="4575325"/>
            <a:chExt cx="7710700" cy="218400"/>
          </a:xfrm>
        </p:grpSpPr>
        <p:grpSp>
          <p:nvGrpSpPr>
            <p:cNvPr id="268" name="Google Shape;268;p21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269" name="Google Shape;269;p21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1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1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" name="Google Shape;272;p21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273" name="Google Shape;273;p21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1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36" name="Google Shape;36;p4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4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080075"/>
            <a:ext cx="6422700" cy="22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622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622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622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622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622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622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622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622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48" name="Google Shape;48;p5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5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5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5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1"/>
          </p:nvPr>
        </p:nvSpPr>
        <p:spPr>
          <a:xfrm>
            <a:off x="1685750" y="3364175"/>
            <a:ext cx="4401600" cy="9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2"/>
          </p:nvPr>
        </p:nvSpPr>
        <p:spPr>
          <a:xfrm>
            <a:off x="1685750" y="1755675"/>
            <a:ext cx="4401600" cy="9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3"/>
          </p:nvPr>
        </p:nvSpPr>
        <p:spPr>
          <a:xfrm>
            <a:off x="1685741" y="1398125"/>
            <a:ext cx="4401600" cy="4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1685743" y="3006625"/>
            <a:ext cx="4401600" cy="4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 b="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63" name="Google Shape;63;p6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64" name="Google Shape;64;p6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6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6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6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68" name="Google Shape;68;p6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6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74" name="Google Shape;74;p7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75" name="Google Shape;75;p7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7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7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7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79" name="Google Shape;79;p7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7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13225" y="1022225"/>
            <a:ext cx="405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713225" y="1822975"/>
            <a:ext cx="4055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>
            <a:spLocks noGrp="1"/>
          </p:cNvSpPr>
          <p:nvPr>
            <p:ph type="pic" idx="2"/>
          </p:nvPr>
        </p:nvSpPr>
        <p:spPr>
          <a:xfrm>
            <a:off x="5503125" y="1177950"/>
            <a:ext cx="2787000" cy="278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87" name="Google Shape;87;p8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88" name="Google Shape;88;p8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8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8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8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92" name="Google Shape;92;p8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8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>
            <a:off x="231175" y="173400"/>
            <a:ext cx="8681700" cy="4796700"/>
          </a:xfrm>
          <a:prstGeom prst="roundRect">
            <a:avLst>
              <a:gd name="adj" fmla="val 5204"/>
            </a:avLst>
          </a:prstGeom>
          <a:solidFill>
            <a:schemeClr val="accent5"/>
          </a:solidFill>
          <a:ln>
            <a:noFill/>
          </a:ln>
          <a:effectLst>
            <a:outerShdw dist="38100" dir="2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713225" y="4575325"/>
            <a:ext cx="7710700" cy="218400"/>
            <a:chOff x="713225" y="4575325"/>
            <a:chExt cx="7710700" cy="21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1123725" y="4594075"/>
              <a:ext cx="7300200" cy="180900"/>
              <a:chOff x="1123725" y="4594075"/>
              <a:chExt cx="7300200" cy="180900"/>
            </a:xfrm>
          </p:grpSpPr>
          <p:sp>
            <p:nvSpPr>
              <p:cNvPr id="99" name="Google Shape;99;p9"/>
              <p:cNvSpPr/>
              <p:nvPr/>
            </p:nvSpPr>
            <p:spPr>
              <a:xfrm>
                <a:off x="1123725" y="4594075"/>
                <a:ext cx="7300200" cy="1809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9">
                <a:hlinkClick r:id="" action="ppaction://hlinkshowjump?jump=previousslide"/>
              </p:cNvPr>
              <p:cNvSpPr/>
              <p:nvPr/>
            </p:nvSpPr>
            <p:spPr>
              <a:xfrm rot="-2700000">
                <a:off x="1233226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9">
                <a:hlinkClick r:id="" action="ppaction://hlinkshowjump?jump=nextslide"/>
              </p:cNvPr>
              <p:cNvSpPr/>
              <p:nvPr/>
            </p:nvSpPr>
            <p:spPr>
              <a:xfrm rot="2700000" flipH="1">
                <a:off x="8242701" y="4647641"/>
                <a:ext cx="71701" cy="73822"/>
              </a:xfrm>
              <a:prstGeom prst="halfFrame">
                <a:avLst>
                  <a:gd name="adj1" fmla="val 15278"/>
                  <a:gd name="adj2" fmla="val 15278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9"/>
            <p:cNvGrpSpPr/>
            <p:nvPr/>
          </p:nvGrpSpPr>
          <p:grpSpPr>
            <a:xfrm>
              <a:off x="713225" y="4575325"/>
              <a:ext cx="218400" cy="218400"/>
              <a:chOff x="713225" y="4575325"/>
              <a:chExt cx="218400" cy="218400"/>
            </a:xfrm>
          </p:grpSpPr>
          <p:sp>
            <p:nvSpPr>
              <p:cNvPr id="103" name="Google Shape;103;p9"/>
              <p:cNvSpPr/>
              <p:nvPr/>
            </p:nvSpPr>
            <p:spPr>
              <a:xfrm>
                <a:off x="713225" y="4575325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9">
                <a:hlinkClick r:id="" action="ppaction://hlinkshowjump?jump=firstslide"/>
              </p:cNvPr>
              <p:cNvSpPr/>
              <p:nvPr/>
            </p:nvSpPr>
            <p:spPr>
              <a:xfrm rot="-5400000">
                <a:off x="762425" y="4609400"/>
                <a:ext cx="120000" cy="133200"/>
              </a:xfrm>
              <a:prstGeom prst="rightArrow">
                <a:avLst>
                  <a:gd name="adj1" fmla="val 66854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>
            <a:spLocks noGrp="1"/>
          </p:cNvSpPr>
          <p:nvPr>
            <p:ph type="pic" idx="2"/>
          </p:nvPr>
        </p:nvSpPr>
        <p:spPr>
          <a:xfrm>
            <a:off x="-15900" y="-15900"/>
            <a:ext cx="9159900" cy="51807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93C47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Medium"/>
              <a:buNone/>
              <a:defRPr sz="30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Char char="●"/>
              <a:def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Char char="○"/>
              <a:def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Char char="■"/>
              <a:def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Char char="●"/>
              <a:def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Char char="○"/>
              <a:def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Char char="■"/>
              <a:def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Char char="●"/>
              <a:def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Char char="○"/>
              <a:def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llota Text"/>
              <a:buChar char="■"/>
              <a:defRPr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93C47D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www.linkedin.com/in/kajaribhaumik/" TargetMode="External"/><Relationship Id="rId7" Type="http://schemas.openxmlformats.org/officeDocument/2006/relationships/image" Target="../media/image3.jp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linkedin.com/in/hiranya-bandi-85a96823a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www.linkedin.com/in/rohit-reddy-ambati-1185b4227/" TargetMode="External"/><Relationship Id="rId10" Type="http://schemas.openxmlformats.org/officeDocument/2006/relationships/image" Target="../media/image6.jpg"/><Relationship Id="rId4" Type="http://schemas.openxmlformats.org/officeDocument/2006/relationships/hyperlink" Target="https://www.linkedin.com/in/manasi-suryavanshi-12b62b166/" TargetMode="External"/><Relationship Id="rId9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NX2P_hBhaebANxiZejtReXzAqYy0-Ute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25"/>
          <p:cNvCxnSpPr/>
          <p:nvPr/>
        </p:nvCxnSpPr>
        <p:spPr>
          <a:xfrm>
            <a:off x="3714850" y="3038300"/>
            <a:ext cx="4653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5"/>
          <p:cNvSpPr txBox="1">
            <a:spLocks noGrp="1"/>
          </p:cNvSpPr>
          <p:nvPr>
            <p:ph type="ctrTitle"/>
          </p:nvPr>
        </p:nvSpPr>
        <p:spPr>
          <a:xfrm>
            <a:off x="3777175" y="1579000"/>
            <a:ext cx="4528800" cy="13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 Truist </a:t>
            </a:r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1"/>
          </p:nvPr>
        </p:nvSpPr>
        <p:spPr>
          <a:xfrm>
            <a:off x="3777250" y="3182300"/>
            <a:ext cx="45288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Nimble Niners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88" name="Google Shape;288;p25"/>
          <p:cNvSpPr/>
          <p:nvPr/>
        </p:nvSpPr>
        <p:spPr>
          <a:xfrm>
            <a:off x="2191425" y="4422471"/>
            <a:ext cx="1568664" cy="54"/>
          </a:xfrm>
          <a:custGeom>
            <a:avLst/>
            <a:gdLst/>
            <a:ahLst/>
            <a:cxnLst/>
            <a:rect l="l" t="t" r="r" b="b"/>
            <a:pathLst>
              <a:path w="28849" h="1" fill="none" extrusionOk="0">
                <a:moveTo>
                  <a:pt x="0" y="1"/>
                </a:moveTo>
                <a:lnTo>
                  <a:pt x="28849" y="1"/>
                </a:lnTo>
              </a:path>
            </a:pathLst>
          </a:custGeom>
          <a:noFill/>
          <a:ln w="5450" cap="rnd" cmpd="sng">
            <a:solidFill>
              <a:schemeClr val="lt1"/>
            </a:solidFill>
            <a:prstDash val="solid"/>
            <a:miter lim="57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2268225" y="1790173"/>
            <a:ext cx="267223" cy="2632328"/>
          </a:xfrm>
          <a:custGeom>
            <a:avLst/>
            <a:gdLst/>
            <a:ahLst/>
            <a:cxnLst/>
            <a:rect l="l" t="t" r="r" b="b"/>
            <a:pathLst>
              <a:path w="3389" h="33384" extrusionOk="0">
                <a:moveTo>
                  <a:pt x="0" y="1"/>
                </a:moveTo>
                <a:lnTo>
                  <a:pt x="0" y="33361"/>
                </a:lnTo>
                <a:lnTo>
                  <a:pt x="3388" y="33384"/>
                </a:lnTo>
                <a:lnTo>
                  <a:pt x="3388" y="1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2650652" y="1471064"/>
            <a:ext cx="267696" cy="2951434"/>
          </a:xfrm>
          <a:custGeom>
            <a:avLst/>
            <a:gdLst/>
            <a:ahLst/>
            <a:cxnLst/>
            <a:rect l="l" t="t" r="r" b="b"/>
            <a:pathLst>
              <a:path w="3395" h="37431" extrusionOk="0">
                <a:moveTo>
                  <a:pt x="0" y="0"/>
                </a:moveTo>
                <a:lnTo>
                  <a:pt x="0" y="37408"/>
                </a:lnTo>
                <a:lnTo>
                  <a:pt x="3394" y="37431"/>
                </a:lnTo>
                <a:lnTo>
                  <a:pt x="3394" y="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2738808" y="440408"/>
            <a:ext cx="884697" cy="3982083"/>
          </a:xfrm>
          <a:custGeom>
            <a:avLst/>
            <a:gdLst/>
            <a:ahLst/>
            <a:cxnLst/>
            <a:rect l="l" t="t" r="r" b="b"/>
            <a:pathLst>
              <a:path w="11220" h="50502" extrusionOk="0">
                <a:moveTo>
                  <a:pt x="5613" y="0"/>
                </a:moveTo>
                <a:lnTo>
                  <a:pt x="0" y="9494"/>
                </a:lnTo>
                <a:lnTo>
                  <a:pt x="3990" y="9494"/>
                </a:lnTo>
                <a:lnTo>
                  <a:pt x="3990" y="50473"/>
                </a:lnTo>
                <a:lnTo>
                  <a:pt x="7384" y="50502"/>
                </a:lnTo>
                <a:lnTo>
                  <a:pt x="7384" y="9494"/>
                </a:lnTo>
                <a:lnTo>
                  <a:pt x="11220" y="9494"/>
                </a:lnTo>
                <a:lnTo>
                  <a:pt x="5613" y="0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3412825" y="3583118"/>
            <a:ext cx="474627" cy="132144"/>
          </a:xfrm>
          <a:custGeom>
            <a:avLst/>
            <a:gdLst/>
            <a:ahLst/>
            <a:cxnLst/>
            <a:rect l="l" t="t" r="r" b="b"/>
            <a:pathLst>
              <a:path w="8692" h="2420" extrusionOk="0">
                <a:moveTo>
                  <a:pt x="682" y="0"/>
                </a:moveTo>
                <a:cubicBezTo>
                  <a:pt x="304" y="0"/>
                  <a:pt x="0" y="304"/>
                  <a:pt x="0" y="683"/>
                </a:cubicBezTo>
                <a:lnTo>
                  <a:pt x="0" y="1737"/>
                </a:lnTo>
                <a:cubicBezTo>
                  <a:pt x="0" y="2116"/>
                  <a:pt x="304" y="2420"/>
                  <a:pt x="682" y="2420"/>
                </a:cubicBezTo>
                <a:lnTo>
                  <a:pt x="8015" y="2420"/>
                </a:lnTo>
                <a:cubicBezTo>
                  <a:pt x="8387" y="2420"/>
                  <a:pt x="8691" y="2116"/>
                  <a:pt x="8691" y="1737"/>
                </a:cubicBezTo>
                <a:lnTo>
                  <a:pt x="8691" y="683"/>
                </a:lnTo>
                <a:cubicBezTo>
                  <a:pt x="8691" y="304"/>
                  <a:pt x="8387" y="0"/>
                  <a:pt x="8015" y="0"/>
                </a:cubicBez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3412825" y="3795700"/>
            <a:ext cx="474627" cy="131816"/>
          </a:xfrm>
          <a:custGeom>
            <a:avLst/>
            <a:gdLst/>
            <a:ahLst/>
            <a:cxnLst/>
            <a:rect l="l" t="t" r="r" b="b"/>
            <a:pathLst>
              <a:path w="8692" h="2414" extrusionOk="0">
                <a:moveTo>
                  <a:pt x="1210" y="0"/>
                </a:moveTo>
                <a:cubicBezTo>
                  <a:pt x="545" y="0"/>
                  <a:pt x="0" y="539"/>
                  <a:pt x="0" y="1204"/>
                </a:cubicBezTo>
                <a:cubicBezTo>
                  <a:pt x="0" y="1875"/>
                  <a:pt x="545" y="2414"/>
                  <a:pt x="1210" y="2414"/>
                </a:cubicBezTo>
                <a:lnTo>
                  <a:pt x="7482" y="2414"/>
                </a:lnTo>
                <a:cubicBezTo>
                  <a:pt x="8152" y="2414"/>
                  <a:pt x="8691" y="1875"/>
                  <a:pt x="8691" y="1204"/>
                </a:cubicBezTo>
                <a:cubicBezTo>
                  <a:pt x="8691" y="539"/>
                  <a:pt x="8152" y="0"/>
                  <a:pt x="7482" y="0"/>
                </a:cubicBez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3412825" y="4007954"/>
            <a:ext cx="474627" cy="131816"/>
          </a:xfrm>
          <a:custGeom>
            <a:avLst/>
            <a:gdLst/>
            <a:ahLst/>
            <a:cxnLst/>
            <a:rect l="l" t="t" r="r" b="b"/>
            <a:pathLst>
              <a:path w="8692" h="2414" extrusionOk="0">
                <a:moveTo>
                  <a:pt x="682" y="0"/>
                </a:moveTo>
                <a:cubicBezTo>
                  <a:pt x="304" y="0"/>
                  <a:pt x="0" y="304"/>
                  <a:pt x="0" y="677"/>
                </a:cubicBezTo>
                <a:lnTo>
                  <a:pt x="0" y="1737"/>
                </a:lnTo>
                <a:cubicBezTo>
                  <a:pt x="0" y="2110"/>
                  <a:pt x="304" y="2414"/>
                  <a:pt x="682" y="2414"/>
                </a:cubicBezTo>
                <a:lnTo>
                  <a:pt x="8015" y="2414"/>
                </a:lnTo>
                <a:cubicBezTo>
                  <a:pt x="8387" y="2414"/>
                  <a:pt x="8691" y="2110"/>
                  <a:pt x="8691" y="1737"/>
                </a:cubicBezTo>
                <a:lnTo>
                  <a:pt x="8691" y="677"/>
                </a:lnTo>
                <a:cubicBezTo>
                  <a:pt x="8691" y="304"/>
                  <a:pt x="8387" y="0"/>
                  <a:pt x="8015" y="0"/>
                </a:cubicBez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3412825" y="4220153"/>
            <a:ext cx="474627" cy="131871"/>
          </a:xfrm>
          <a:custGeom>
            <a:avLst/>
            <a:gdLst/>
            <a:ahLst/>
            <a:cxnLst/>
            <a:rect l="l" t="t" r="r" b="b"/>
            <a:pathLst>
              <a:path w="8692" h="2415" extrusionOk="0">
                <a:moveTo>
                  <a:pt x="1210" y="1"/>
                </a:moveTo>
                <a:cubicBezTo>
                  <a:pt x="545" y="1"/>
                  <a:pt x="0" y="540"/>
                  <a:pt x="0" y="1211"/>
                </a:cubicBezTo>
                <a:cubicBezTo>
                  <a:pt x="0" y="1876"/>
                  <a:pt x="545" y="2415"/>
                  <a:pt x="1210" y="2415"/>
                </a:cubicBezTo>
                <a:lnTo>
                  <a:pt x="7482" y="2415"/>
                </a:lnTo>
                <a:cubicBezTo>
                  <a:pt x="8152" y="2415"/>
                  <a:pt x="8691" y="1876"/>
                  <a:pt x="8691" y="1211"/>
                </a:cubicBezTo>
                <a:cubicBezTo>
                  <a:pt x="8691" y="540"/>
                  <a:pt x="8152" y="1"/>
                  <a:pt x="7482" y="1"/>
                </a:cubicBez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1796388" y="801650"/>
            <a:ext cx="558334" cy="497100"/>
            <a:chOff x="4292913" y="-1312775"/>
            <a:chExt cx="558334" cy="497100"/>
          </a:xfrm>
        </p:grpSpPr>
        <p:sp>
          <p:nvSpPr>
            <p:cNvPr id="297" name="Google Shape;297;p25"/>
            <p:cNvSpPr/>
            <p:nvPr/>
          </p:nvSpPr>
          <p:spPr>
            <a:xfrm>
              <a:off x="4292913" y="-1312775"/>
              <a:ext cx="558334" cy="497100"/>
            </a:xfrm>
            <a:custGeom>
              <a:avLst/>
              <a:gdLst/>
              <a:ahLst/>
              <a:cxnLst/>
              <a:rect l="l" t="t" r="r" b="b"/>
              <a:pathLst>
                <a:path w="8033" h="7152" extrusionOk="0">
                  <a:moveTo>
                    <a:pt x="4015" y="1"/>
                  </a:moveTo>
                  <a:cubicBezTo>
                    <a:pt x="2520" y="1"/>
                    <a:pt x="1125" y="950"/>
                    <a:pt x="625" y="2450"/>
                  </a:cubicBezTo>
                  <a:cubicBezTo>
                    <a:pt x="0" y="4324"/>
                    <a:pt x="1015" y="6342"/>
                    <a:pt x="2890" y="6967"/>
                  </a:cubicBezTo>
                  <a:cubicBezTo>
                    <a:pt x="3265" y="7092"/>
                    <a:pt x="3646" y="7152"/>
                    <a:pt x="4020" y="7152"/>
                  </a:cubicBezTo>
                  <a:cubicBezTo>
                    <a:pt x="5516" y="7152"/>
                    <a:pt x="6907" y="6202"/>
                    <a:pt x="7407" y="4703"/>
                  </a:cubicBezTo>
                  <a:cubicBezTo>
                    <a:pt x="8032" y="2828"/>
                    <a:pt x="7017" y="810"/>
                    <a:pt x="5143" y="185"/>
                  </a:cubicBezTo>
                  <a:cubicBezTo>
                    <a:pt x="4769" y="60"/>
                    <a:pt x="4389" y="1"/>
                    <a:pt x="4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4333920" y="-1281081"/>
              <a:ext cx="476248" cy="433850"/>
            </a:xfrm>
            <a:custGeom>
              <a:avLst/>
              <a:gdLst/>
              <a:ahLst/>
              <a:cxnLst/>
              <a:rect l="l" t="t" r="r" b="b"/>
              <a:pathLst>
                <a:path w="6852" h="6242" extrusionOk="0">
                  <a:moveTo>
                    <a:pt x="3427" y="0"/>
                  </a:moveTo>
                  <a:cubicBezTo>
                    <a:pt x="2628" y="0"/>
                    <a:pt x="1829" y="305"/>
                    <a:pt x="1222" y="916"/>
                  </a:cubicBezTo>
                  <a:cubicBezTo>
                    <a:pt x="1" y="2131"/>
                    <a:pt x="1" y="4109"/>
                    <a:pt x="1222" y="5330"/>
                  </a:cubicBezTo>
                  <a:cubicBezTo>
                    <a:pt x="1829" y="5938"/>
                    <a:pt x="2628" y="6242"/>
                    <a:pt x="3427" y="6242"/>
                  </a:cubicBezTo>
                  <a:cubicBezTo>
                    <a:pt x="4226" y="6242"/>
                    <a:pt x="5026" y="5938"/>
                    <a:pt x="5636" y="5330"/>
                  </a:cubicBezTo>
                  <a:cubicBezTo>
                    <a:pt x="6852" y="4109"/>
                    <a:pt x="6852" y="2131"/>
                    <a:pt x="5636" y="916"/>
                  </a:cubicBezTo>
                  <a:cubicBezTo>
                    <a:pt x="5026" y="305"/>
                    <a:pt x="4226" y="0"/>
                    <a:pt x="3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4490932" y="-1206293"/>
              <a:ext cx="179392" cy="290183"/>
            </a:xfrm>
            <a:custGeom>
              <a:avLst/>
              <a:gdLst/>
              <a:ahLst/>
              <a:cxnLst/>
              <a:rect l="l" t="t" r="r" b="b"/>
              <a:pathLst>
                <a:path w="2581" h="4175" extrusionOk="0">
                  <a:moveTo>
                    <a:pt x="1483" y="0"/>
                  </a:moveTo>
                  <a:cubicBezTo>
                    <a:pt x="1480" y="0"/>
                    <a:pt x="1477" y="0"/>
                    <a:pt x="1474" y="1"/>
                  </a:cubicBezTo>
                  <a:lnTo>
                    <a:pt x="964" y="12"/>
                  </a:lnTo>
                  <a:cubicBezTo>
                    <a:pt x="895" y="12"/>
                    <a:pt x="843" y="69"/>
                    <a:pt x="855" y="138"/>
                  </a:cubicBezTo>
                  <a:lnTo>
                    <a:pt x="872" y="316"/>
                  </a:lnTo>
                  <a:cubicBezTo>
                    <a:pt x="367" y="413"/>
                    <a:pt x="41" y="677"/>
                    <a:pt x="64" y="1325"/>
                  </a:cubicBezTo>
                  <a:cubicBezTo>
                    <a:pt x="98" y="2173"/>
                    <a:pt x="1331" y="2351"/>
                    <a:pt x="1474" y="2907"/>
                  </a:cubicBezTo>
                  <a:cubicBezTo>
                    <a:pt x="1515" y="3088"/>
                    <a:pt x="1379" y="3251"/>
                    <a:pt x="1204" y="3251"/>
                  </a:cubicBezTo>
                  <a:cubicBezTo>
                    <a:pt x="1185" y="3251"/>
                    <a:pt x="1166" y="3249"/>
                    <a:pt x="1147" y="3245"/>
                  </a:cubicBezTo>
                  <a:cubicBezTo>
                    <a:pt x="929" y="3211"/>
                    <a:pt x="872" y="3068"/>
                    <a:pt x="855" y="2752"/>
                  </a:cubicBezTo>
                  <a:cubicBezTo>
                    <a:pt x="855" y="2684"/>
                    <a:pt x="797" y="2632"/>
                    <a:pt x="729" y="2632"/>
                  </a:cubicBezTo>
                  <a:lnTo>
                    <a:pt x="138" y="2632"/>
                  </a:lnTo>
                  <a:cubicBezTo>
                    <a:pt x="75" y="2632"/>
                    <a:pt x="18" y="2684"/>
                    <a:pt x="18" y="2752"/>
                  </a:cubicBezTo>
                  <a:cubicBezTo>
                    <a:pt x="0" y="3366"/>
                    <a:pt x="207" y="3784"/>
                    <a:pt x="792" y="3893"/>
                  </a:cubicBezTo>
                  <a:lnTo>
                    <a:pt x="803" y="4048"/>
                  </a:lnTo>
                  <a:cubicBezTo>
                    <a:pt x="815" y="4123"/>
                    <a:pt x="878" y="4174"/>
                    <a:pt x="952" y="4174"/>
                  </a:cubicBezTo>
                  <a:lnTo>
                    <a:pt x="1434" y="4140"/>
                  </a:lnTo>
                  <a:cubicBezTo>
                    <a:pt x="1514" y="4134"/>
                    <a:pt x="1571" y="4065"/>
                    <a:pt x="1566" y="3991"/>
                  </a:cubicBezTo>
                  <a:lnTo>
                    <a:pt x="1560" y="3882"/>
                  </a:lnTo>
                  <a:cubicBezTo>
                    <a:pt x="1600" y="3870"/>
                    <a:pt x="1640" y="3859"/>
                    <a:pt x="1686" y="3847"/>
                  </a:cubicBezTo>
                  <a:cubicBezTo>
                    <a:pt x="2368" y="3624"/>
                    <a:pt x="2580" y="2764"/>
                    <a:pt x="2082" y="2248"/>
                  </a:cubicBezTo>
                  <a:cubicBezTo>
                    <a:pt x="1646" y="1801"/>
                    <a:pt x="912" y="1646"/>
                    <a:pt x="946" y="1227"/>
                  </a:cubicBezTo>
                  <a:cubicBezTo>
                    <a:pt x="958" y="1073"/>
                    <a:pt x="1078" y="952"/>
                    <a:pt x="1227" y="929"/>
                  </a:cubicBezTo>
                  <a:cubicBezTo>
                    <a:pt x="1240" y="928"/>
                    <a:pt x="1253" y="927"/>
                    <a:pt x="1265" y="927"/>
                  </a:cubicBezTo>
                  <a:cubicBezTo>
                    <a:pt x="1434" y="927"/>
                    <a:pt x="1552" y="1071"/>
                    <a:pt x="1525" y="1279"/>
                  </a:cubicBezTo>
                  <a:cubicBezTo>
                    <a:pt x="1514" y="1348"/>
                    <a:pt x="1566" y="1405"/>
                    <a:pt x="1634" y="1405"/>
                  </a:cubicBezTo>
                  <a:lnTo>
                    <a:pt x="2225" y="1422"/>
                  </a:lnTo>
                  <a:cubicBezTo>
                    <a:pt x="2322" y="1422"/>
                    <a:pt x="2397" y="1342"/>
                    <a:pt x="2397" y="1250"/>
                  </a:cubicBezTo>
                  <a:cubicBezTo>
                    <a:pt x="2380" y="660"/>
                    <a:pt x="2110" y="356"/>
                    <a:pt x="1594" y="327"/>
                  </a:cubicBezTo>
                  <a:lnTo>
                    <a:pt x="1589" y="115"/>
                  </a:lnTo>
                  <a:cubicBezTo>
                    <a:pt x="1589" y="50"/>
                    <a:pt x="1542" y="0"/>
                    <a:pt x="1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5"/>
          <p:cNvGrpSpPr/>
          <p:nvPr/>
        </p:nvGrpSpPr>
        <p:grpSpPr>
          <a:xfrm rot="-1059602">
            <a:off x="1833794" y="1411215"/>
            <a:ext cx="335513" cy="298717"/>
            <a:chOff x="4292913" y="-1312775"/>
            <a:chExt cx="558334" cy="497100"/>
          </a:xfrm>
        </p:grpSpPr>
        <p:sp>
          <p:nvSpPr>
            <p:cNvPr id="301" name="Google Shape;301;p25"/>
            <p:cNvSpPr/>
            <p:nvPr/>
          </p:nvSpPr>
          <p:spPr>
            <a:xfrm>
              <a:off x="4292913" y="-1312775"/>
              <a:ext cx="558334" cy="497100"/>
            </a:xfrm>
            <a:custGeom>
              <a:avLst/>
              <a:gdLst/>
              <a:ahLst/>
              <a:cxnLst/>
              <a:rect l="l" t="t" r="r" b="b"/>
              <a:pathLst>
                <a:path w="8033" h="7152" extrusionOk="0">
                  <a:moveTo>
                    <a:pt x="4015" y="1"/>
                  </a:moveTo>
                  <a:cubicBezTo>
                    <a:pt x="2520" y="1"/>
                    <a:pt x="1125" y="950"/>
                    <a:pt x="625" y="2450"/>
                  </a:cubicBezTo>
                  <a:cubicBezTo>
                    <a:pt x="0" y="4324"/>
                    <a:pt x="1015" y="6342"/>
                    <a:pt x="2890" y="6967"/>
                  </a:cubicBezTo>
                  <a:cubicBezTo>
                    <a:pt x="3265" y="7092"/>
                    <a:pt x="3646" y="7152"/>
                    <a:pt x="4020" y="7152"/>
                  </a:cubicBezTo>
                  <a:cubicBezTo>
                    <a:pt x="5516" y="7152"/>
                    <a:pt x="6907" y="6202"/>
                    <a:pt x="7407" y="4703"/>
                  </a:cubicBezTo>
                  <a:cubicBezTo>
                    <a:pt x="8032" y="2828"/>
                    <a:pt x="7017" y="810"/>
                    <a:pt x="5143" y="185"/>
                  </a:cubicBezTo>
                  <a:cubicBezTo>
                    <a:pt x="4769" y="60"/>
                    <a:pt x="4389" y="1"/>
                    <a:pt x="4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4333920" y="-1281081"/>
              <a:ext cx="476248" cy="433850"/>
            </a:xfrm>
            <a:custGeom>
              <a:avLst/>
              <a:gdLst/>
              <a:ahLst/>
              <a:cxnLst/>
              <a:rect l="l" t="t" r="r" b="b"/>
              <a:pathLst>
                <a:path w="6852" h="6242" extrusionOk="0">
                  <a:moveTo>
                    <a:pt x="3427" y="0"/>
                  </a:moveTo>
                  <a:cubicBezTo>
                    <a:pt x="2628" y="0"/>
                    <a:pt x="1829" y="305"/>
                    <a:pt x="1222" y="916"/>
                  </a:cubicBezTo>
                  <a:cubicBezTo>
                    <a:pt x="1" y="2131"/>
                    <a:pt x="1" y="4109"/>
                    <a:pt x="1222" y="5330"/>
                  </a:cubicBezTo>
                  <a:cubicBezTo>
                    <a:pt x="1829" y="5938"/>
                    <a:pt x="2628" y="6242"/>
                    <a:pt x="3427" y="6242"/>
                  </a:cubicBezTo>
                  <a:cubicBezTo>
                    <a:pt x="4226" y="6242"/>
                    <a:pt x="5026" y="5938"/>
                    <a:pt x="5636" y="5330"/>
                  </a:cubicBezTo>
                  <a:cubicBezTo>
                    <a:pt x="6852" y="4109"/>
                    <a:pt x="6852" y="2131"/>
                    <a:pt x="5636" y="916"/>
                  </a:cubicBezTo>
                  <a:cubicBezTo>
                    <a:pt x="5026" y="305"/>
                    <a:pt x="4226" y="0"/>
                    <a:pt x="3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4490932" y="-1206293"/>
              <a:ext cx="179392" cy="290183"/>
            </a:xfrm>
            <a:custGeom>
              <a:avLst/>
              <a:gdLst/>
              <a:ahLst/>
              <a:cxnLst/>
              <a:rect l="l" t="t" r="r" b="b"/>
              <a:pathLst>
                <a:path w="2581" h="4175" extrusionOk="0">
                  <a:moveTo>
                    <a:pt x="1483" y="0"/>
                  </a:moveTo>
                  <a:cubicBezTo>
                    <a:pt x="1480" y="0"/>
                    <a:pt x="1477" y="0"/>
                    <a:pt x="1474" y="1"/>
                  </a:cubicBezTo>
                  <a:lnTo>
                    <a:pt x="964" y="12"/>
                  </a:lnTo>
                  <a:cubicBezTo>
                    <a:pt x="895" y="12"/>
                    <a:pt x="843" y="69"/>
                    <a:pt x="855" y="138"/>
                  </a:cubicBezTo>
                  <a:lnTo>
                    <a:pt x="872" y="316"/>
                  </a:lnTo>
                  <a:cubicBezTo>
                    <a:pt x="367" y="413"/>
                    <a:pt x="41" y="677"/>
                    <a:pt x="64" y="1325"/>
                  </a:cubicBezTo>
                  <a:cubicBezTo>
                    <a:pt x="98" y="2173"/>
                    <a:pt x="1331" y="2351"/>
                    <a:pt x="1474" y="2907"/>
                  </a:cubicBezTo>
                  <a:cubicBezTo>
                    <a:pt x="1515" y="3088"/>
                    <a:pt x="1379" y="3251"/>
                    <a:pt x="1204" y="3251"/>
                  </a:cubicBezTo>
                  <a:cubicBezTo>
                    <a:pt x="1185" y="3251"/>
                    <a:pt x="1166" y="3249"/>
                    <a:pt x="1147" y="3245"/>
                  </a:cubicBezTo>
                  <a:cubicBezTo>
                    <a:pt x="929" y="3211"/>
                    <a:pt x="872" y="3068"/>
                    <a:pt x="855" y="2752"/>
                  </a:cubicBezTo>
                  <a:cubicBezTo>
                    <a:pt x="855" y="2684"/>
                    <a:pt x="797" y="2632"/>
                    <a:pt x="729" y="2632"/>
                  </a:cubicBezTo>
                  <a:lnTo>
                    <a:pt x="138" y="2632"/>
                  </a:lnTo>
                  <a:cubicBezTo>
                    <a:pt x="75" y="2632"/>
                    <a:pt x="18" y="2684"/>
                    <a:pt x="18" y="2752"/>
                  </a:cubicBezTo>
                  <a:cubicBezTo>
                    <a:pt x="0" y="3366"/>
                    <a:pt x="207" y="3784"/>
                    <a:pt x="792" y="3893"/>
                  </a:cubicBezTo>
                  <a:lnTo>
                    <a:pt x="803" y="4048"/>
                  </a:lnTo>
                  <a:cubicBezTo>
                    <a:pt x="815" y="4123"/>
                    <a:pt x="878" y="4174"/>
                    <a:pt x="952" y="4174"/>
                  </a:cubicBezTo>
                  <a:lnTo>
                    <a:pt x="1434" y="4140"/>
                  </a:lnTo>
                  <a:cubicBezTo>
                    <a:pt x="1514" y="4134"/>
                    <a:pt x="1571" y="4065"/>
                    <a:pt x="1566" y="3991"/>
                  </a:cubicBezTo>
                  <a:lnTo>
                    <a:pt x="1560" y="3882"/>
                  </a:lnTo>
                  <a:cubicBezTo>
                    <a:pt x="1600" y="3870"/>
                    <a:pt x="1640" y="3859"/>
                    <a:pt x="1686" y="3847"/>
                  </a:cubicBezTo>
                  <a:cubicBezTo>
                    <a:pt x="2368" y="3624"/>
                    <a:pt x="2580" y="2764"/>
                    <a:pt x="2082" y="2248"/>
                  </a:cubicBezTo>
                  <a:cubicBezTo>
                    <a:pt x="1646" y="1801"/>
                    <a:pt x="912" y="1646"/>
                    <a:pt x="946" y="1227"/>
                  </a:cubicBezTo>
                  <a:cubicBezTo>
                    <a:pt x="958" y="1073"/>
                    <a:pt x="1078" y="952"/>
                    <a:pt x="1227" y="929"/>
                  </a:cubicBezTo>
                  <a:cubicBezTo>
                    <a:pt x="1240" y="928"/>
                    <a:pt x="1253" y="927"/>
                    <a:pt x="1265" y="927"/>
                  </a:cubicBezTo>
                  <a:cubicBezTo>
                    <a:pt x="1434" y="927"/>
                    <a:pt x="1552" y="1071"/>
                    <a:pt x="1525" y="1279"/>
                  </a:cubicBezTo>
                  <a:cubicBezTo>
                    <a:pt x="1514" y="1348"/>
                    <a:pt x="1566" y="1405"/>
                    <a:pt x="1634" y="1405"/>
                  </a:cubicBezTo>
                  <a:lnTo>
                    <a:pt x="2225" y="1422"/>
                  </a:lnTo>
                  <a:cubicBezTo>
                    <a:pt x="2322" y="1422"/>
                    <a:pt x="2397" y="1342"/>
                    <a:pt x="2397" y="1250"/>
                  </a:cubicBezTo>
                  <a:cubicBezTo>
                    <a:pt x="2380" y="660"/>
                    <a:pt x="2110" y="356"/>
                    <a:pt x="1594" y="327"/>
                  </a:cubicBezTo>
                  <a:lnTo>
                    <a:pt x="1589" y="115"/>
                  </a:lnTo>
                  <a:cubicBezTo>
                    <a:pt x="1589" y="50"/>
                    <a:pt x="1542" y="0"/>
                    <a:pt x="1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4" name="Google Shape;3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187" y="3583125"/>
            <a:ext cx="1114926" cy="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5"/>
          <p:cNvSpPr/>
          <p:nvPr/>
        </p:nvSpPr>
        <p:spPr>
          <a:xfrm>
            <a:off x="1209404" y="4021124"/>
            <a:ext cx="846779" cy="313670"/>
          </a:xfrm>
          <a:custGeom>
            <a:avLst/>
            <a:gdLst/>
            <a:ahLst/>
            <a:cxnLst/>
            <a:rect l="l" t="t" r="r" b="b"/>
            <a:pathLst>
              <a:path w="15380" h="8527" extrusionOk="0">
                <a:moveTo>
                  <a:pt x="2338" y="0"/>
                </a:moveTo>
                <a:lnTo>
                  <a:pt x="0" y="8527"/>
                </a:lnTo>
                <a:lnTo>
                  <a:pt x="15380" y="8527"/>
                </a:lnTo>
                <a:lnTo>
                  <a:pt x="1304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849572" y="4263752"/>
            <a:ext cx="1593563" cy="142643"/>
          </a:xfrm>
          <a:custGeom>
            <a:avLst/>
            <a:gdLst/>
            <a:ahLst/>
            <a:cxnLst/>
            <a:rect l="l" t="t" r="r" b="b"/>
            <a:pathLst>
              <a:path w="38941" h="3481" extrusionOk="0">
                <a:moveTo>
                  <a:pt x="2816" y="1"/>
                </a:moveTo>
                <a:cubicBezTo>
                  <a:pt x="1276" y="1"/>
                  <a:pt x="1" y="1249"/>
                  <a:pt x="1" y="2817"/>
                </a:cubicBezTo>
                <a:lnTo>
                  <a:pt x="1" y="3481"/>
                </a:lnTo>
                <a:lnTo>
                  <a:pt x="38941" y="3481"/>
                </a:lnTo>
                <a:lnTo>
                  <a:pt x="38941" y="2817"/>
                </a:lnTo>
                <a:cubicBezTo>
                  <a:pt x="38941" y="1249"/>
                  <a:pt x="37693" y="1"/>
                  <a:pt x="36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526734" y="2409110"/>
            <a:ext cx="2212066" cy="1632748"/>
          </a:xfrm>
          <a:custGeom>
            <a:avLst/>
            <a:gdLst/>
            <a:ahLst/>
            <a:cxnLst/>
            <a:rect l="l" t="t" r="r" b="b"/>
            <a:pathLst>
              <a:path w="54055" h="39845" extrusionOk="0">
                <a:moveTo>
                  <a:pt x="1754" y="1"/>
                </a:moveTo>
                <a:cubicBezTo>
                  <a:pt x="798" y="1"/>
                  <a:pt x="1" y="798"/>
                  <a:pt x="1" y="1754"/>
                </a:cubicBezTo>
                <a:lnTo>
                  <a:pt x="1" y="38091"/>
                </a:lnTo>
                <a:cubicBezTo>
                  <a:pt x="1" y="39074"/>
                  <a:pt x="798" y="39844"/>
                  <a:pt x="1754" y="39844"/>
                </a:cubicBezTo>
                <a:lnTo>
                  <a:pt x="52302" y="39844"/>
                </a:lnTo>
                <a:cubicBezTo>
                  <a:pt x="53258" y="39844"/>
                  <a:pt x="54055" y="39074"/>
                  <a:pt x="54055" y="38091"/>
                </a:cubicBezTo>
                <a:lnTo>
                  <a:pt x="54055" y="1754"/>
                </a:lnTo>
                <a:cubicBezTo>
                  <a:pt x="54055" y="798"/>
                  <a:pt x="53258" y="1"/>
                  <a:pt x="5230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5"/>
          <p:cNvSpPr/>
          <p:nvPr/>
        </p:nvSpPr>
        <p:spPr>
          <a:xfrm>
            <a:off x="627854" y="2498400"/>
            <a:ext cx="2008763" cy="1264812"/>
          </a:xfrm>
          <a:custGeom>
            <a:avLst/>
            <a:gdLst/>
            <a:ahLst/>
            <a:cxnLst/>
            <a:rect l="l" t="t" r="r" b="b"/>
            <a:pathLst>
              <a:path w="49087" h="30866" extrusionOk="0">
                <a:moveTo>
                  <a:pt x="1010" y="0"/>
                </a:moveTo>
                <a:cubicBezTo>
                  <a:pt x="452" y="0"/>
                  <a:pt x="0" y="425"/>
                  <a:pt x="0" y="983"/>
                </a:cubicBezTo>
                <a:lnTo>
                  <a:pt x="0" y="30069"/>
                </a:lnTo>
                <a:cubicBezTo>
                  <a:pt x="27" y="30520"/>
                  <a:pt x="372" y="30865"/>
                  <a:pt x="824" y="30865"/>
                </a:cubicBezTo>
                <a:lnTo>
                  <a:pt x="48290" y="30865"/>
                </a:lnTo>
                <a:cubicBezTo>
                  <a:pt x="48742" y="30865"/>
                  <a:pt x="49087" y="30520"/>
                  <a:pt x="49087" y="30069"/>
                </a:cubicBezTo>
                <a:lnTo>
                  <a:pt x="49087" y="983"/>
                </a:lnTo>
                <a:cubicBezTo>
                  <a:pt x="49087" y="452"/>
                  <a:pt x="48635" y="0"/>
                  <a:pt x="481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1856143" y="2757419"/>
            <a:ext cx="105457" cy="104534"/>
          </a:xfrm>
          <a:custGeom>
            <a:avLst/>
            <a:gdLst/>
            <a:ahLst/>
            <a:cxnLst/>
            <a:rect l="l" t="t" r="r" b="b"/>
            <a:pathLst>
              <a:path w="2577" h="2551" extrusionOk="0">
                <a:moveTo>
                  <a:pt x="0" y="1"/>
                </a:moveTo>
                <a:lnTo>
                  <a:pt x="0" y="2551"/>
                </a:lnTo>
                <a:lnTo>
                  <a:pt x="2577" y="2551"/>
                </a:lnTo>
                <a:lnTo>
                  <a:pt x="2577" y="1"/>
                </a:ln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1856143" y="2944645"/>
            <a:ext cx="105457" cy="104534"/>
          </a:xfrm>
          <a:custGeom>
            <a:avLst/>
            <a:gdLst/>
            <a:ahLst/>
            <a:cxnLst/>
            <a:rect l="l" t="t" r="r" b="b"/>
            <a:pathLst>
              <a:path w="2577" h="2551" extrusionOk="0">
                <a:moveTo>
                  <a:pt x="0" y="1"/>
                </a:moveTo>
                <a:lnTo>
                  <a:pt x="0" y="2551"/>
                </a:lnTo>
                <a:lnTo>
                  <a:pt x="2577" y="2551"/>
                </a:lnTo>
                <a:lnTo>
                  <a:pt x="2577" y="1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5"/>
          <p:cNvSpPr/>
          <p:nvPr/>
        </p:nvSpPr>
        <p:spPr>
          <a:xfrm>
            <a:off x="2031127" y="2967429"/>
            <a:ext cx="413113" cy="58967"/>
          </a:xfrm>
          <a:custGeom>
            <a:avLst/>
            <a:gdLst/>
            <a:ahLst/>
            <a:cxnLst/>
            <a:rect l="l" t="t" r="r" b="b"/>
            <a:pathLst>
              <a:path w="10095" h="1439" extrusionOk="0">
                <a:moveTo>
                  <a:pt x="748" y="1"/>
                </a:moveTo>
                <a:cubicBezTo>
                  <a:pt x="346" y="1"/>
                  <a:pt x="26" y="311"/>
                  <a:pt x="1" y="720"/>
                </a:cubicBezTo>
                <a:cubicBezTo>
                  <a:pt x="26" y="1128"/>
                  <a:pt x="346" y="1438"/>
                  <a:pt x="748" y="1438"/>
                </a:cubicBezTo>
                <a:cubicBezTo>
                  <a:pt x="765" y="1438"/>
                  <a:pt x="781" y="1438"/>
                  <a:pt x="798" y="1437"/>
                </a:cubicBezTo>
                <a:lnTo>
                  <a:pt x="9298" y="1437"/>
                </a:lnTo>
                <a:cubicBezTo>
                  <a:pt x="9314" y="1438"/>
                  <a:pt x="9331" y="1438"/>
                  <a:pt x="9347" y="1438"/>
                </a:cubicBezTo>
                <a:cubicBezTo>
                  <a:pt x="9749" y="1438"/>
                  <a:pt x="10069" y="1128"/>
                  <a:pt x="10094" y="720"/>
                </a:cubicBezTo>
                <a:cubicBezTo>
                  <a:pt x="10069" y="311"/>
                  <a:pt x="9749" y="1"/>
                  <a:pt x="9347" y="1"/>
                </a:cubicBezTo>
                <a:cubicBezTo>
                  <a:pt x="9331" y="1"/>
                  <a:pt x="9314" y="1"/>
                  <a:pt x="9298" y="2"/>
                </a:cubicBezTo>
                <a:lnTo>
                  <a:pt x="798" y="2"/>
                </a:lnTo>
                <a:cubicBezTo>
                  <a:pt x="781" y="1"/>
                  <a:pt x="765" y="1"/>
                  <a:pt x="7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2031127" y="2781309"/>
            <a:ext cx="413113" cy="58967"/>
          </a:xfrm>
          <a:custGeom>
            <a:avLst/>
            <a:gdLst/>
            <a:ahLst/>
            <a:cxnLst/>
            <a:rect l="l" t="t" r="r" b="b"/>
            <a:pathLst>
              <a:path w="10095" h="1439" extrusionOk="0">
                <a:moveTo>
                  <a:pt x="748" y="1"/>
                </a:moveTo>
                <a:cubicBezTo>
                  <a:pt x="346" y="1"/>
                  <a:pt x="26" y="311"/>
                  <a:pt x="1" y="719"/>
                </a:cubicBezTo>
                <a:cubicBezTo>
                  <a:pt x="26" y="1103"/>
                  <a:pt x="348" y="1438"/>
                  <a:pt x="752" y="1438"/>
                </a:cubicBezTo>
                <a:cubicBezTo>
                  <a:pt x="767" y="1438"/>
                  <a:pt x="782" y="1438"/>
                  <a:pt x="798" y="1437"/>
                </a:cubicBezTo>
                <a:lnTo>
                  <a:pt x="9298" y="1437"/>
                </a:lnTo>
                <a:cubicBezTo>
                  <a:pt x="9313" y="1438"/>
                  <a:pt x="9328" y="1438"/>
                  <a:pt x="9344" y="1438"/>
                </a:cubicBezTo>
                <a:cubicBezTo>
                  <a:pt x="9747" y="1438"/>
                  <a:pt x="10069" y="1103"/>
                  <a:pt x="10094" y="719"/>
                </a:cubicBezTo>
                <a:cubicBezTo>
                  <a:pt x="10069" y="311"/>
                  <a:pt x="9749" y="1"/>
                  <a:pt x="9347" y="1"/>
                </a:cubicBezTo>
                <a:cubicBezTo>
                  <a:pt x="9331" y="1"/>
                  <a:pt x="9314" y="1"/>
                  <a:pt x="9298" y="2"/>
                </a:cubicBezTo>
                <a:lnTo>
                  <a:pt x="798" y="2"/>
                </a:lnTo>
                <a:cubicBezTo>
                  <a:pt x="781" y="1"/>
                  <a:pt x="765" y="1"/>
                  <a:pt x="7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5"/>
          <p:cNvSpPr/>
          <p:nvPr/>
        </p:nvSpPr>
        <p:spPr>
          <a:xfrm>
            <a:off x="1858312" y="3547670"/>
            <a:ext cx="582655" cy="59909"/>
          </a:xfrm>
          <a:custGeom>
            <a:avLst/>
            <a:gdLst/>
            <a:ahLst/>
            <a:cxnLst/>
            <a:rect l="l" t="t" r="r" b="b"/>
            <a:pathLst>
              <a:path w="14238" h="1462" extrusionOk="0">
                <a:moveTo>
                  <a:pt x="718" y="0"/>
                </a:moveTo>
                <a:cubicBezTo>
                  <a:pt x="319" y="0"/>
                  <a:pt x="1" y="319"/>
                  <a:pt x="1" y="717"/>
                </a:cubicBezTo>
                <a:cubicBezTo>
                  <a:pt x="1" y="1116"/>
                  <a:pt x="319" y="1461"/>
                  <a:pt x="718" y="1461"/>
                </a:cubicBezTo>
                <a:lnTo>
                  <a:pt x="13521" y="1461"/>
                </a:lnTo>
                <a:cubicBezTo>
                  <a:pt x="13919" y="1461"/>
                  <a:pt x="14238" y="1116"/>
                  <a:pt x="14238" y="717"/>
                </a:cubicBezTo>
                <a:cubicBezTo>
                  <a:pt x="14238" y="319"/>
                  <a:pt x="13919" y="0"/>
                  <a:pt x="135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5"/>
          <p:cNvSpPr/>
          <p:nvPr/>
        </p:nvSpPr>
        <p:spPr>
          <a:xfrm>
            <a:off x="1857207" y="3428999"/>
            <a:ext cx="583759" cy="58844"/>
          </a:xfrm>
          <a:custGeom>
            <a:avLst/>
            <a:gdLst/>
            <a:ahLst/>
            <a:cxnLst/>
            <a:rect l="l" t="t" r="r" b="b"/>
            <a:pathLst>
              <a:path w="14265" h="1436" extrusionOk="0">
                <a:moveTo>
                  <a:pt x="745" y="1"/>
                </a:moveTo>
                <a:cubicBezTo>
                  <a:pt x="320" y="1"/>
                  <a:pt x="1" y="320"/>
                  <a:pt x="1" y="718"/>
                </a:cubicBezTo>
                <a:cubicBezTo>
                  <a:pt x="1" y="1116"/>
                  <a:pt x="346" y="1435"/>
                  <a:pt x="745" y="1435"/>
                </a:cubicBezTo>
                <a:lnTo>
                  <a:pt x="13548" y="1435"/>
                </a:lnTo>
                <a:cubicBezTo>
                  <a:pt x="13920" y="1435"/>
                  <a:pt x="14265" y="1116"/>
                  <a:pt x="14265" y="718"/>
                </a:cubicBezTo>
                <a:cubicBezTo>
                  <a:pt x="14265" y="320"/>
                  <a:pt x="13946" y="1"/>
                  <a:pt x="135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"/>
          <p:cNvSpPr/>
          <p:nvPr/>
        </p:nvSpPr>
        <p:spPr>
          <a:xfrm>
            <a:off x="1857207" y="3310370"/>
            <a:ext cx="582695" cy="58803"/>
          </a:xfrm>
          <a:custGeom>
            <a:avLst/>
            <a:gdLst/>
            <a:ahLst/>
            <a:cxnLst/>
            <a:rect l="l" t="t" r="r" b="b"/>
            <a:pathLst>
              <a:path w="14239" h="1435" extrusionOk="0">
                <a:moveTo>
                  <a:pt x="718" y="1"/>
                </a:moveTo>
                <a:cubicBezTo>
                  <a:pt x="320" y="1"/>
                  <a:pt x="1" y="319"/>
                  <a:pt x="1" y="718"/>
                </a:cubicBezTo>
                <a:cubicBezTo>
                  <a:pt x="1" y="1116"/>
                  <a:pt x="320" y="1435"/>
                  <a:pt x="718" y="1435"/>
                </a:cubicBezTo>
                <a:lnTo>
                  <a:pt x="13521" y="1435"/>
                </a:lnTo>
                <a:cubicBezTo>
                  <a:pt x="13920" y="1435"/>
                  <a:pt x="14238" y="1116"/>
                  <a:pt x="14238" y="718"/>
                </a:cubicBezTo>
                <a:cubicBezTo>
                  <a:pt x="14238" y="319"/>
                  <a:pt x="13920" y="1"/>
                  <a:pt x="135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5"/>
          <p:cNvSpPr/>
          <p:nvPr/>
        </p:nvSpPr>
        <p:spPr>
          <a:xfrm>
            <a:off x="1856143" y="3191740"/>
            <a:ext cx="583759" cy="58803"/>
          </a:xfrm>
          <a:custGeom>
            <a:avLst/>
            <a:gdLst/>
            <a:ahLst/>
            <a:cxnLst/>
            <a:rect l="l" t="t" r="r" b="b"/>
            <a:pathLst>
              <a:path w="14265" h="1435" extrusionOk="0">
                <a:moveTo>
                  <a:pt x="744" y="0"/>
                </a:moveTo>
                <a:cubicBezTo>
                  <a:pt x="319" y="0"/>
                  <a:pt x="0" y="319"/>
                  <a:pt x="0" y="717"/>
                </a:cubicBezTo>
                <a:cubicBezTo>
                  <a:pt x="0" y="1116"/>
                  <a:pt x="346" y="1435"/>
                  <a:pt x="744" y="1435"/>
                </a:cubicBezTo>
                <a:lnTo>
                  <a:pt x="13547" y="1435"/>
                </a:lnTo>
                <a:cubicBezTo>
                  <a:pt x="13919" y="1435"/>
                  <a:pt x="14264" y="1116"/>
                  <a:pt x="14264" y="717"/>
                </a:cubicBezTo>
                <a:cubicBezTo>
                  <a:pt x="14264" y="319"/>
                  <a:pt x="13946" y="0"/>
                  <a:pt x="135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5"/>
          <p:cNvSpPr/>
          <p:nvPr/>
        </p:nvSpPr>
        <p:spPr>
          <a:xfrm>
            <a:off x="789784" y="2826016"/>
            <a:ext cx="845745" cy="781523"/>
          </a:xfrm>
          <a:custGeom>
            <a:avLst/>
            <a:gdLst/>
            <a:ahLst/>
            <a:cxnLst/>
            <a:rect l="l" t="t" r="r" b="b"/>
            <a:pathLst>
              <a:path w="20667" h="19072" extrusionOk="0">
                <a:moveTo>
                  <a:pt x="10679" y="0"/>
                </a:moveTo>
                <a:lnTo>
                  <a:pt x="11130" y="9536"/>
                </a:lnTo>
                <a:lnTo>
                  <a:pt x="2312" y="5844"/>
                </a:lnTo>
                <a:lnTo>
                  <a:pt x="2312" y="5844"/>
                </a:lnTo>
                <a:cubicBezTo>
                  <a:pt x="1" y="11396"/>
                  <a:pt x="3321" y="17691"/>
                  <a:pt x="9245" y="18886"/>
                </a:cubicBezTo>
                <a:cubicBezTo>
                  <a:pt x="9876" y="19011"/>
                  <a:pt x="10503" y="19071"/>
                  <a:pt x="11119" y="19071"/>
                </a:cubicBezTo>
                <a:cubicBezTo>
                  <a:pt x="16261" y="19071"/>
                  <a:pt x="20666" y="14897"/>
                  <a:pt x="20666" y="9536"/>
                </a:cubicBezTo>
                <a:cubicBezTo>
                  <a:pt x="20666" y="4250"/>
                  <a:pt x="16390" y="0"/>
                  <a:pt x="11130" y="0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5"/>
          <p:cNvSpPr/>
          <p:nvPr/>
        </p:nvSpPr>
        <p:spPr>
          <a:xfrm>
            <a:off x="849572" y="2763976"/>
            <a:ext cx="359832" cy="390802"/>
          </a:xfrm>
          <a:custGeom>
            <a:avLst/>
            <a:gdLst/>
            <a:ahLst/>
            <a:cxnLst/>
            <a:rect l="l" t="t" r="r" b="b"/>
            <a:pathLst>
              <a:path w="8793" h="9537" extrusionOk="0">
                <a:moveTo>
                  <a:pt x="8341" y="0"/>
                </a:moveTo>
                <a:cubicBezTo>
                  <a:pt x="4676" y="186"/>
                  <a:pt x="1435" y="2444"/>
                  <a:pt x="1" y="5844"/>
                </a:cubicBezTo>
                <a:lnTo>
                  <a:pt x="8793" y="9536"/>
                </a:lnTo>
                <a:lnTo>
                  <a:pt x="8341" y="0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5"/>
          <p:cNvSpPr/>
          <p:nvPr/>
        </p:nvSpPr>
        <p:spPr>
          <a:xfrm>
            <a:off x="628918" y="2498400"/>
            <a:ext cx="2007699" cy="125186"/>
          </a:xfrm>
          <a:custGeom>
            <a:avLst/>
            <a:gdLst/>
            <a:ahLst/>
            <a:cxnLst/>
            <a:rect l="l" t="t" r="r" b="b"/>
            <a:pathLst>
              <a:path w="49061" h="3055" extrusionOk="0">
                <a:moveTo>
                  <a:pt x="984" y="0"/>
                </a:moveTo>
                <a:cubicBezTo>
                  <a:pt x="452" y="0"/>
                  <a:pt x="1" y="425"/>
                  <a:pt x="1" y="983"/>
                </a:cubicBezTo>
                <a:lnTo>
                  <a:pt x="1" y="3055"/>
                </a:lnTo>
                <a:lnTo>
                  <a:pt x="49061" y="3055"/>
                </a:lnTo>
                <a:lnTo>
                  <a:pt x="49061" y="983"/>
                </a:lnTo>
                <a:cubicBezTo>
                  <a:pt x="49061" y="452"/>
                  <a:pt x="48609" y="0"/>
                  <a:pt x="48078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2337678" y="2533149"/>
            <a:ext cx="66335" cy="56713"/>
          </a:xfrm>
          <a:custGeom>
            <a:avLst/>
            <a:gdLst/>
            <a:ahLst/>
            <a:cxnLst/>
            <a:rect l="l" t="t" r="r" b="b"/>
            <a:pathLst>
              <a:path w="1621" h="1384" extrusionOk="0">
                <a:moveTo>
                  <a:pt x="973" y="1"/>
                </a:moveTo>
                <a:cubicBezTo>
                  <a:pt x="959" y="1"/>
                  <a:pt x="945" y="1"/>
                  <a:pt x="930" y="2"/>
                </a:cubicBezTo>
                <a:cubicBezTo>
                  <a:pt x="293" y="2"/>
                  <a:pt x="0" y="746"/>
                  <a:pt x="425" y="1171"/>
                </a:cubicBezTo>
                <a:cubicBezTo>
                  <a:pt x="573" y="1318"/>
                  <a:pt x="751" y="1383"/>
                  <a:pt x="924" y="1383"/>
                </a:cubicBezTo>
                <a:cubicBezTo>
                  <a:pt x="1283" y="1383"/>
                  <a:pt x="1621" y="1104"/>
                  <a:pt x="1621" y="693"/>
                </a:cubicBezTo>
                <a:cubicBezTo>
                  <a:pt x="1621" y="310"/>
                  <a:pt x="1326" y="1"/>
                  <a:pt x="9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2439861" y="2532125"/>
            <a:ext cx="56555" cy="57737"/>
          </a:xfrm>
          <a:custGeom>
            <a:avLst/>
            <a:gdLst/>
            <a:ahLst/>
            <a:cxnLst/>
            <a:rect l="l" t="t" r="r" b="b"/>
            <a:pathLst>
              <a:path w="1382" h="1409" extrusionOk="0">
                <a:moveTo>
                  <a:pt x="691" y="1"/>
                </a:moveTo>
                <a:cubicBezTo>
                  <a:pt x="292" y="1"/>
                  <a:pt x="0" y="319"/>
                  <a:pt x="0" y="718"/>
                </a:cubicBezTo>
                <a:cubicBezTo>
                  <a:pt x="0" y="1090"/>
                  <a:pt x="292" y="1408"/>
                  <a:pt x="691" y="1408"/>
                </a:cubicBezTo>
                <a:cubicBezTo>
                  <a:pt x="1063" y="1408"/>
                  <a:pt x="1381" y="1090"/>
                  <a:pt x="1381" y="718"/>
                </a:cubicBezTo>
                <a:cubicBezTo>
                  <a:pt x="1381" y="319"/>
                  <a:pt x="1063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2527886" y="2532125"/>
            <a:ext cx="56555" cy="57737"/>
          </a:xfrm>
          <a:custGeom>
            <a:avLst/>
            <a:gdLst/>
            <a:ahLst/>
            <a:cxnLst/>
            <a:rect l="l" t="t" r="r" b="b"/>
            <a:pathLst>
              <a:path w="1382" h="1409" extrusionOk="0">
                <a:moveTo>
                  <a:pt x="691" y="1"/>
                </a:moveTo>
                <a:cubicBezTo>
                  <a:pt x="320" y="1"/>
                  <a:pt x="1" y="319"/>
                  <a:pt x="1" y="718"/>
                </a:cubicBezTo>
                <a:cubicBezTo>
                  <a:pt x="1" y="1090"/>
                  <a:pt x="320" y="1408"/>
                  <a:pt x="691" y="1408"/>
                </a:cubicBezTo>
                <a:cubicBezTo>
                  <a:pt x="1090" y="1408"/>
                  <a:pt x="1382" y="1090"/>
                  <a:pt x="1382" y="718"/>
                </a:cubicBezTo>
                <a:cubicBezTo>
                  <a:pt x="1382" y="319"/>
                  <a:pt x="1090" y="1"/>
                  <a:pt x="6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1520251" y="3820867"/>
            <a:ext cx="196796" cy="168663"/>
          </a:xfrm>
          <a:custGeom>
            <a:avLst/>
            <a:gdLst/>
            <a:ahLst/>
            <a:cxnLst/>
            <a:rect l="l" t="t" r="r" b="b"/>
            <a:pathLst>
              <a:path w="4809" h="4116" extrusionOk="0">
                <a:moveTo>
                  <a:pt x="2763" y="0"/>
                </a:moveTo>
                <a:cubicBezTo>
                  <a:pt x="930" y="0"/>
                  <a:pt x="1" y="2232"/>
                  <a:pt x="1302" y="3507"/>
                </a:cubicBezTo>
                <a:cubicBezTo>
                  <a:pt x="1715" y="3927"/>
                  <a:pt x="2227" y="4115"/>
                  <a:pt x="2732" y="4115"/>
                </a:cubicBezTo>
                <a:cubicBezTo>
                  <a:pt x="3787" y="4115"/>
                  <a:pt x="4808" y="3294"/>
                  <a:pt x="4808" y="2072"/>
                </a:cubicBezTo>
                <a:cubicBezTo>
                  <a:pt x="4808" y="930"/>
                  <a:pt x="3879" y="0"/>
                  <a:pt x="27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125" y="879770"/>
            <a:ext cx="1563049" cy="78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"/>
          <p:cNvSpPr txBox="1">
            <a:spLocks noGrp="1"/>
          </p:cNvSpPr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EDA- Numeric Features</a:t>
            </a:r>
            <a:endParaRPr/>
          </a:p>
        </p:txBody>
      </p:sp>
      <p:pic>
        <p:nvPicPr>
          <p:cNvPr id="554" name="Google Shape;5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00" y="789125"/>
            <a:ext cx="3043447" cy="29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4"/>
          <p:cNvPicPr preferRelativeResize="0"/>
          <p:nvPr/>
        </p:nvPicPr>
        <p:blipFill rotWithShape="1">
          <a:blip r:embed="rId4">
            <a:alphaModFix/>
          </a:blip>
          <a:srcRect l="34030" t="7624" r="32225" b="63655"/>
          <a:stretch/>
        </p:blipFill>
        <p:spPr>
          <a:xfrm>
            <a:off x="3262638" y="766600"/>
            <a:ext cx="2363175" cy="15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4"/>
          <p:cNvSpPr txBox="1"/>
          <p:nvPr/>
        </p:nvSpPr>
        <p:spPr>
          <a:xfrm>
            <a:off x="972275" y="4038525"/>
            <a:ext cx="733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 Text"/>
                <a:ea typeface="Bellota Text"/>
                <a:cs typeface="Bellota Text"/>
                <a:sym typeface="Bellota Text"/>
              </a:rPr>
              <a:t>EDA shows that Balance and Campaign have discriminative power for classification of CD</a:t>
            </a:r>
            <a:endParaRPr b="1"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57" name="Google Shape;5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650" y="702850"/>
            <a:ext cx="3273126" cy="295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l="67986" t="6877" r="1614" b="64320"/>
          <a:stretch/>
        </p:blipFill>
        <p:spPr>
          <a:xfrm>
            <a:off x="3455275" y="2345000"/>
            <a:ext cx="1996978" cy="143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EDA - Categorical Features</a:t>
            </a:r>
            <a:endParaRPr sz="2600"/>
          </a:p>
        </p:txBody>
      </p:sp>
      <p:pic>
        <p:nvPicPr>
          <p:cNvPr id="566" name="Google Shape;566;p35"/>
          <p:cNvPicPr preferRelativeResize="0"/>
          <p:nvPr/>
        </p:nvPicPr>
        <p:blipFill rotWithShape="1">
          <a:blip r:embed="rId3">
            <a:alphaModFix/>
          </a:blip>
          <a:srcRect t="4397"/>
          <a:stretch/>
        </p:blipFill>
        <p:spPr>
          <a:xfrm>
            <a:off x="392975" y="959625"/>
            <a:ext cx="3404975" cy="35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5"/>
          <p:cNvPicPr preferRelativeResize="0"/>
          <p:nvPr/>
        </p:nvPicPr>
        <p:blipFill rotWithShape="1">
          <a:blip r:embed="rId4">
            <a:alphaModFix/>
          </a:blip>
          <a:srcRect t="4586" b="10946"/>
          <a:stretch/>
        </p:blipFill>
        <p:spPr>
          <a:xfrm>
            <a:off x="4377375" y="908875"/>
            <a:ext cx="3256800" cy="3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5"/>
          <p:cNvPicPr preferRelativeResize="0"/>
          <p:nvPr/>
        </p:nvPicPr>
        <p:blipFill rotWithShape="1">
          <a:blip r:embed="rId4">
            <a:alphaModFix/>
          </a:blip>
          <a:srcRect t="88950" r="84753"/>
          <a:stretch/>
        </p:blipFill>
        <p:spPr>
          <a:xfrm>
            <a:off x="7867350" y="1109175"/>
            <a:ext cx="433124" cy="41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</a:t>
            </a:r>
            <a:endParaRPr/>
          </a:p>
        </p:txBody>
      </p:sp>
      <p:sp>
        <p:nvSpPr>
          <p:cNvPr id="574" name="Google Shape;574;p36"/>
          <p:cNvSpPr txBox="1"/>
          <p:nvPr/>
        </p:nvSpPr>
        <p:spPr>
          <a:xfrm>
            <a:off x="426650" y="1017725"/>
            <a:ext cx="4298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Baseline models are built to kick-off the model development efforts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5-fold cross-validation results, Gradient Boosting performed the best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350" y="1070900"/>
            <a:ext cx="4113849" cy="372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263" y="2153450"/>
            <a:ext cx="3248275" cy="22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"/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Feature Elimination</a:t>
            </a: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410425" y="1130625"/>
            <a:ext cx="1637874" cy="464616"/>
          </a:xfrm>
          <a:prstGeom prst="flowChartTerminator">
            <a:avLst/>
          </a:prstGeom>
          <a:solidFill>
            <a:srgbClr val="D9EA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Train ML model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5" name="Google Shape;585;p37"/>
          <p:cNvSpPr/>
          <p:nvPr/>
        </p:nvSpPr>
        <p:spPr>
          <a:xfrm>
            <a:off x="2303825" y="1130588"/>
            <a:ext cx="2079300" cy="464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Obtain feature importance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6" name="Google Shape;586;p37"/>
          <p:cNvSpPr/>
          <p:nvPr/>
        </p:nvSpPr>
        <p:spPr>
          <a:xfrm>
            <a:off x="2303825" y="2155700"/>
            <a:ext cx="2079300" cy="464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Remove the least importance feature(s)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7" name="Google Shape;587;p37"/>
          <p:cNvSpPr/>
          <p:nvPr/>
        </p:nvSpPr>
        <p:spPr>
          <a:xfrm>
            <a:off x="5148600" y="2074404"/>
            <a:ext cx="2079300" cy="627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Retrain and Calculate ROC with remaining subset of features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8" name="Google Shape;588;p37"/>
          <p:cNvSpPr/>
          <p:nvPr/>
        </p:nvSpPr>
        <p:spPr>
          <a:xfrm>
            <a:off x="5093799" y="2964400"/>
            <a:ext cx="2188925" cy="1072375"/>
          </a:xfrm>
          <a:prstGeom prst="flowChartDecision">
            <a:avLst/>
          </a:prstGeom>
          <a:solidFill>
            <a:srgbClr val="D9EA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Reached pre-defined Threshold?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9" name="Google Shape;589;p37"/>
          <p:cNvSpPr/>
          <p:nvPr/>
        </p:nvSpPr>
        <p:spPr>
          <a:xfrm>
            <a:off x="460888" y="3268275"/>
            <a:ext cx="1637874" cy="464616"/>
          </a:xfrm>
          <a:prstGeom prst="flowChartTerminator">
            <a:avLst/>
          </a:prstGeom>
          <a:solidFill>
            <a:srgbClr val="D9EAD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Rank the features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590" name="Google Shape;590;p37"/>
          <p:cNvCxnSpPr>
            <a:stCxn id="584" idx="3"/>
            <a:endCxn id="585" idx="1"/>
          </p:cNvCxnSpPr>
          <p:nvPr/>
        </p:nvCxnSpPr>
        <p:spPr>
          <a:xfrm>
            <a:off x="2048299" y="1362933"/>
            <a:ext cx="2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37"/>
          <p:cNvCxnSpPr>
            <a:stCxn id="585" idx="2"/>
            <a:endCxn id="586" idx="0"/>
          </p:cNvCxnSpPr>
          <p:nvPr/>
        </p:nvCxnSpPr>
        <p:spPr>
          <a:xfrm>
            <a:off x="3343475" y="1595288"/>
            <a:ext cx="0" cy="5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37"/>
          <p:cNvCxnSpPr>
            <a:stCxn id="586" idx="3"/>
            <a:endCxn id="587" idx="1"/>
          </p:cNvCxnSpPr>
          <p:nvPr/>
        </p:nvCxnSpPr>
        <p:spPr>
          <a:xfrm>
            <a:off x="4383125" y="2388050"/>
            <a:ext cx="76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37"/>
          <p:cNvCxnSpPr>
            <a:stCxn id="587" idx="2"/>
            <a:endCxn id="588" idx="0"/>
          </p:cNvCxnSpPr>
          <p:nvPr/>
        </p:nvCxnSpPr>
        <p:spPr>
          <a:xfrm>
            <a:off x="6188250" y="2701704"/>
            <a:ext cx="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37"/>
          <p:cNvCxnSpPr>
            <a:stCxn id="588" idx="1"/>
            <a:endCxn id="589" idx="3"/>
          </p:cNvCxnSpPr>
          <p:nvPr/>
        </p:nvCxnSpPr>
        <p:spPr>
          <a:xfrm rot="10800000">
            <a:off x="2098899" y="3500588"/>
            <a:ext cx="299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5" name="Google Shape;595;p37"/>
          <p:cNvSpPr txBox="1">
            <a:spLocks noGrp="1"/>
          </p:cNvSpPr>
          <p:nvPr>
            <p:ph type="subTitle" idx="4294967295"/>
          </p:nvPr>
        </p:nvSpPr>
        <p:spPr>
          <a:xfrm>
            <a:off x="4383125" y="3119975"/>
            <a:ext cx="5604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596" name="Google Shape;596;p37"/>
          <p:cNvSpPr txBox="1">
            <a:spLocks noGrp="1"/>
          </p:cNvSpPr>
          <p:nvPr>
            <p:ph type="subTitle" idx="4294967295"/>
          </p:nvPr>
        </p:nvSpPr>
        <p:spPr>
          <a:xfrm>
            <a:off x="7227900" y="2964488"/>
            <a:ext cx="560400" cy="3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cxnSp>
        <p:nvCxnSpPr>
          <p:cNvPr id="597" name="Google Shape;597;p37"/>
          <p:cNvCxnSpPr>
            <a:stCxn id="585" idx="3"/>
            <a:endCxn id="588" idx="3"/>
          </p:cNvCxnSpPr>
          <p:nvPr/>
        </p:nvCxnSpPr>
        <p:spPr>
          <a:xfrm>
            <a:off x="4383125" y="1362938"/>
            <a:ext cx="2899500" cy="2137800"/>
          </a:xfrm>
          <a:prstGeom prst="bentConnector3">
            <a:avLst>
              <a:gd name="adj1" fmla="val 12286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37"/>
          <p:cNvSpPr txBox="1"/>
          <p:nvPr/>
        </p:nvSpPr>
        <p:spPr>
          <a:xfrm>
            <a:off x="527100" y="4174100"/>
            <a:ext cx="77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Pre-defined Threshold can be minimum number of features required or some other criteria</a:t>
            </a:r>
            <a:endParaRPr/>
          </a:p>
        </p:txBody>
      </p:sp>
      <p:pic>
        <p:nvPicPr>
          <p:cNvPr id="599" name="Google Shape;5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606" name="Google Shape;6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45075"/>
            <a:ext cx="3367325" cy="314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325" y="1171500"/>
            <a:ext cx="2751150" cy="30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075" y="1247700"/>
            <a:ext cx="2620800" cy="297519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8"/>
          <p:cNvSpPr/>
          <p:nvPr/>
        </p:nvSpPr>
        <p:spPr>
          <a:xfrm>
            <a:off x="8457050" y="1270000"/>
            <a:ext cx="274200" cy="27999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610" name="Google Shape;6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617" name="Google Shape;617;p39"/>
          <p:cNvSpPr txBox="1"/>
          <p:nvPr/>
        </p:nvSpPr>
        <p:spPr>
          <a:xfrm>
            <a:off x="720000" y="1077825"/>
            <a:ext cx="7704000" cy="3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Underlying model: Random Forest, XGBoost, Gradient Boosting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Scoring criteria: ROC-AUC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Total features selected by each of the models are: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Final features selected for final model development are: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Numerical features: </a:t>
            </a:r>
            <a:r>
              <a:rPr lang="en"/>
              <a:t>Balance, Campaign</a:t>
            </a:r>
            <a:endParaRPr/>
          </a:p>
          <a:p>
            <a:pPr marL="914400" lvl="1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Categorical features: Month, Contact, Loan</a:t>
            </a:r>
            <a:endParaRPr/>
          </a:p>
          <a:p>
            <a:pPr marL="4572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8" name="Google Shape;618;p39"/>
          <p:cNvGraphicFramePr/>
          <p:nvPr/>
        </p:nvGraphicFramePr>
        <p:xfrm>
          <a:off x="1240750" y="2027825"/>
          <a:ext cx="7239000" cy="792420"/>
        </p:xfrm>
        <a:graphic>
          <a:graphicData uri="http://schemas.openxmlformats.org/drawingml/2006/table">
            <a:tbl>
              <a:tblPr>
                <a:noFill/>
                <a:tableStyleId>{E7F9B720-5F0D-4206-A3F2-9AC79220E419}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XGBoost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GBM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of features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9" name="Google Shape;6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</a:t>
            </a:r>
            <a:endParaRPr/>
          </a:p>
        </p:txBody>
      </p:sp>
      <p:pic>
        <p:nvPicPr>
          <p:cNvPr id="626" name="Google Shape;6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25" y="1398975"/>
            <a:ext cx="8101376" cy="24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GridSearch: Gradient Boosting</a:t>
            </a:r>
            <a:endParaRPr/>
          </a:p>
        </p:txBody>
      </p:sp>
      <p:pic>
        <p:nvPicPr>
          <p:cNvPr id="634" name="Google Shape;6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25" y="1017725"/>
            <a:ext cx="4658351" cy="25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900" y="1017725"/>
            <a:ext cx="3567775" cy="246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00" y="3713250"/>
            <a:ext cx="8536327" cy="8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GridSearch: RandomForest</a:t>
            </a:r>
            <a:endParaRPr/>
          </a:p>
        </p:txBody>
      </p:sp>
      <p:pic>
        <p:nvPicPr>
          <p:cNvPr id="644" name="Google Shape;6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5" y="1085725"/>
            <a:ext cx="4875351" cy="24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175" y="1136325"/>
            <a:ext cx="3434925" cy="22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650" y="3689525"/>
            <a:ext cx="8482448" cy="76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GridSearch: XGBoost</a:t>
            </a:r>
            <a:endParaRPr/>
          </a:p>
        </p:txBody>
      </p:sp>
      <p:pic>
        <p:nvPicPr>
          <p:cNvPr id="654" name="Google Shape;6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525" y="1131825"/>
            <a:ext cx="3739975" cy="25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50" y="1182175"/>
            <a:ext cx="4981950" cy="226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00" y="3697625"/>
            <a:ext cx="8569600" cy="7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330" name="Google Shape;330;p26"/>
          <p:cNvSpPr txBox="1">
            <a:spLocks noGrp="1"/>
          </p:cNvSpPr>
          <p:nvPr>
            <p:ph type="subTitle" idx="5"/>
          </p:nvPr>
        </p:nvSpPr>
        <p:spPr>
          <a:xfrm>
            <a:off x="759849" y="3257675"/>
            <a:ext cx="13911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KAJARI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BHAUMIK</a:t>
            </a:r>
            <a:endParaRPr sz="1600"/>
          </a:p>
        </p:txBody>
      </p:sp>
      <p:sp>
        <p:nvSpPr>
          <p:cNvPr id="331" name="Google Shape;331;p26"/>
          <p:cNvSpPr txBox="1">
            <a:spLocks noGrp="1"/>
          </p:cNvSpPr>
          <p:nvPr>
            <p:ph type="subTitle" idx="6"/>
          </p:nvPr>
        </p:nvSpPr>
        <p:spPr>
          <a:xfrm>
            <a:off x="2451575" y="3253600"/>
            <a:ext cx="17085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MANASI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SURYAVANSHI</a:t>
            </a:r>
            <a:endParaRPr sz="1600"/>
          </a:p>
        </p:txBody>
      </p:sp>
      <p:sp>
        <p:nvSpPr>
          <p:cNvPr id="332" name="Google Shape;332;p26"/>
          <p:cNvSpPr txBox="1">
            <a:spLocks noGrp="1"/>
          </p:cNvSpPr>
          <p:nvPr>
            <p:ph type="subTitle" idx="7"/>
          </p:nvPr>
        </p:nvSpPr>
        <p:spPr>
          <a:xfrm>
            <a:off x="4512650" y="3203125"/>
            <a:ext cx="17085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ROHIT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REDDY AMBATI </a:t>
            </a:r>
            <a:endParaRPr sz="1600"/>
          </a:p>
        </p:txBody>
      </p:sp>
      <p:sp>
        <p:nvSpPr>
          <p:cNvPr id="333" name="Google Shape;333;p26"/>
          <p:cNvSpPr txBox="1">
            <a:spLocks noGrp="1"/>
          </p:cNvSpPr>
          <p:nvPr>
            <p:ph type="subTitle" idx="8"/>
          </p:nvPr>
        </p:nvSpPr>
        <p:spPr>
          <a:xfrm>
            <a:off x="6472925" y="3253600"/>
            <a:ext cx="2008800" cy="4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HIRANYA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VAISHNAVI BANDI</a:t>
            </a:r>
            <a:endParaRPr sz="1600"/>
          </a:p>
        </p:txBody>
      </p:sp>
      <p:sp>
        <p:nvSpPr>
          <p:cNvPr id="334" name="Google Shape;334;p26"/>
          <p:cNvSpPr txBox="1"/>
          <p:nvPr/>
        </p:nvSpPr>
        <p:spPr>
          <a:xfrm>
            <a:off x="960400" y="3533675"/>
            <a:ext cx="990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ellota Text"/>
                <a:ea typeface="Bellota Text"/>
                <a:cs typeface="Bellota Text"/>
                <a:sym typeface="Bellota Text"/>
                <a:hlinkClick r:id="rId3"/>
              </a:rPr>
              <a:t>LinkedIn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2582225" y="3529600"/>
            <a:ext cx="14334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ellota Text"/>
                <a:ea typeface="Bellota Text"/>
                <a:cs typeface="Bellota Text"/>
                <a:sym typeface="Bellota Text"/>
                <a:hlinkClick r:id="rId4"/>
              </a:rPr>
              <a:t>LinkedIn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4846600" y="3533675"/>
            <a:ext cx="9900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ellota Text"/>
                <a:ea typeface="Bellota Text"/>
                <a:cs typeface="Bellota Text"/>
                <a:sym typeface="Bellota Text"/>
                <a:hlinkClick r:id="rId5"/>
              </a:rPr>
              <a:t>LinkedIn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7092325" y="3531225"/>
            <a:ext cx="8406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ellota Text"/>
                <a:ea typeface="Bellota Text"/>
                <a:cs typeface="Bellota Text"/>
                <a:sym typeface="Bellota Text"/>
                <a:hlinkClick r:id="rId6"/>
              </a:rPr>
              <a:t>LinkedIn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338" name="Google Shape;33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2325" y="968899"/>
            <a:ext cx="1513200" cy="194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5000" y="968889"/>
            <a:ext cx="1513200" cy="197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 rotWithShape="1">
          <a:blip r:embed="rId9">
            <a:alphaModFix/>
          </a:blip>
          <a:srcRect r="14712"/>
          <a:stretch/>
        </p:blipFill>
        <p:spPr>
          <a:xfrm>
            <a:off x="677350" y="1016900"/>
            <a:ext cx="1513200" cy="187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10">
            <a:alphaModFix/>
          </a:blip>
          <a:srcRect l="21642"/>
          <a:stretch/>
        </p:blipFill>
        <p:spPr>
          <a:xfrm>
            <a:off x="6668500" y="1093925"/>
            <a:ext cx="1513200" cy="193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4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pic>
        <p:nvPicPr>
          <p:cNvPr id="664" name="Google Shape;6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925" y="926375"/>
            <a:ext cx="3933450" cy="162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50" y="1023325"/>
            <a:ext cx="4361600" cy="29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925" y="2472750"/>
            <a:ext cx="3634251" cy="21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Inference</a:t>
            </a:r>
            <a:endParaRPr/>
          </a:p>
        </p:txBody>
      </p:sp>
      <p:pic>
        <p:nvPicPr>
          <p:cNvPr id="674" name="Google Shape;6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75" y="1249975"/>
            <a:ext cx="4429249" cy="15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273" y="2883875"/>
            <a:ext cx="4589102" cy="16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5"/>
          <p:cNvSpPr txBox="1"/>
          <p:nvPr/>
        </p:nvSpPr>
        <p:spPr>
          <a:xfrm>
            <a:off x="5003650" y="1253925"/>
            <a:ext cx="4159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 Text"/>
                <a:ea typeface="Bellota Text"/>
                <a:cs typeface="Bellota Text"/>
                <a:sym typeface="Bellota Text"/>
              </a:rPr>
              <a:t>Top 5 - most probable records</a:t>
            </a:r>
            <a:endParaRPr b="1">
              <a:latin typeface="Bellota Text"/>
              <a:ea typeface="Bellota Text"/>
              <a:cs typeface="Bellota Text"/>
              <a:sym typeface="Bellota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llota Text"/>
              <a:buChar char="●"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All are from </a:t>
            </a:r>
            <a:r>
              <a:rPr lang="en" b="1">
                <a:solidFill>
                  <a:srgbClr val="38761D"/>
                </a:solidFill>
                <a:latin typeface="Bellota Text"/>
                <a:ea typeface="Bellota Text"/>
                <a:cs typeface="Bellota Text"/>
                <a:sym typeface="Bellota Text"/>
              </a:rPr>
              <a:t>June</a:t>
            </a: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 (ending month of Q2)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llota Text"/>
              <a:buChar char="●"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No loans and High Balance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llota Text"/>
              <a:buChar char="●"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contacted through </a:t>
            </a:r>
            <a:r>
              <a:rPr lang="en" b="1">
                <a:solidFill>
                  <a:srgbClr val="38761D"/>
                </a:solidFill>
                <a:latin typeface="Bellota Text"/>
                <a:ea typeface="Bellota Text"/>
                <a:cs typeface="Bellota Text"/>
                <a:sym typeface="Bellota Text"/>
              </a:rPr>
              <a:t>Telephone</a:t>
            </a:r>
            <a:endParaRPr b="1">
              <a:solidFill>
                <a:srgbClr val="38761D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77" name="Google Shape;677;p45"/>
          <p:cNvSpPr txBox="1"/>
          <p:nvPr/>
        </p:nvSpPr>
        <p:spPr>
          <a:xfrm>
            <a:off x="357375" y="3070175"/>
            <a:ext cx="4159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 Text"/>
                <a:ea typeface="Bellota Text"/>
                <a:cs typeface="Bellota Text"/>
                <a:sym typeface="Bellota Text"/>
              </a:rPr>
              <a:t>Bottom 5 - least probable records</a:t>
            </a:r>
            <a:endParaRPr b="1">
              <a:latin typeface="Bellota Text"/>
              <a:ea typeface="Bellota Text"/>
              <a:cs typeface="Bellota Text"/>
              <a:sym typeface="Bellota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llota Text"/>
              <a:buChar char="●"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Contacted in </a:t>
            </a:r>
            <a:r>
              <a:rPr lang="en">
                <a:solidFill>
                  <a:srgbClr val="FF0000"/>
                </a:solidFill>
                <a:latin typeface="Bellota Text"/>
                <a:ea typeface="Bellota Text"/>
                <a:cs typeface="Bellota Text"/>
                <a:sym typeface="Bellota Text"/>
              </a:rPr>
              <a:t>middle of Quarter</a:t>
            </a:r>
            <a:endParaRPr>
              <a:solidFill>
                <a:srgbClr val="FF0000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llota Text"/>
              <a:buChar char="●"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High Balance </a:t>
            </a:r>
            <a:r>
              <a:rPr lang="en">
                <a:solidFill>
                  <a:srgbClr val="FF0000"/>
                </a:solidFill>
                <a:latin typeface="Bellota Text"/>
                <a:ea typeface="Bellota Text"/>
                <a:cs typeface="Bellota Text"/>
                <a:sym typeface="Bellota Text"/>
              </a:rPr>
              <a:t>but</a:t>
            </a: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 also Loan exists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llota Text"/>
              <a:buChar char="●"/>
            </a:pPr>
            <a:r>
              <a:rPr lang="en">
                <a:latin typeface="Bellota Text"/>
                <a:ea typeface="Bellota Text"/>
                <a:cs typeface="Bellota Text"/>
                <a:sym typeface="Bellota Text"/>
              </a:rPr>
              <a:t>contacted through other medium </a:t>
            </a:r>
            <a:endParaRPr b="1">
              <a:solidFill>
                <a:schemeClr val="accent3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678" name="Google Shape;6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46"/>
          <p:cNvGrpSpPr/>
          <p:nvPr/>
        </p:nvGrpSpPr>
        <p:grpSpPr>
          <a:xfrm>
            <a:off x="7615990" y="2069917"/>
            <a:ext cx="341261" cy="1175528"/>
            <a:chOff x="1884869" y="440408"/>
            <a:chExt cx="1355286" cy="3982140"/>
          </a:xfrm>
        </p:grpSpPr>
        <p:sp>
          <p:nvSpPr>
            <p:cNvPr id="685" name="Google Shape;685;p46"/>
            <p:cNvSpPr/>
            <p:nvPr/>
          </p:nvSpPr>
          <p:spPr>
            <a:xfrm>
              <a:off x="1884869" y="2098200"/>
              <a:ext cx="267214" cy="2324278"/>
            </a:xfrm>
            <a:custGeom>
              <a:avLst/>
              <a:gdLst/>
              <a:ahLst/>
              <a:cxnLst/>
              <a:rect l="l" t="t" r="r" b="b"/>
              <a:pathLst>
                <a:path w="3389" h="33384" extrusionOk="0">
                  <a:moveTo>
                    <a:pt x="0" y="1"/>
                  </a:moveTo>
                  <a:lnTo>
                    <a:pt x="0" y="33361"/>
                  </a:lnTo>
                  <a:lnTo>
                    <a:pt x="3388" y="33384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2267319" y="1664445"/>
              <a:ext cx="267721" cy="2758103"/>
            </a:xfrm>
            <a:custGeom>
              <a:avLst/>
              <a:gdLst/>
              <a:ahLst/>
              <a:cxnLst/>
              <a:rect l="l" t="t" r="r" b="b"/>
              <a:pathLst>
                <a:path w="3395" h="37431" extrusionOk="0">
                  <a:moveTo>
                    <a:pt x="0" y="0"/>
                  </a:moveTo>
                  <a:lnTo>
                    <a:pt x="0" y="37408"/>
                  </a:lnTo>
                  <a:lnTo>
                    <a:pt x="3394" y="37431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2355458" y="440408"/>
              <a:ext cx="884697" cy="3982083"/>
            </a:xfrm>
            <a:custGeom>
              <a:avLst/>
              <a:gdLst/>
              <a:ahLst/>
              <a:cxnLst/>
              <a:rect l="l" t="t" r="r" b="b"/>
              <a:pathLst>
                <a:path w="11220" h="50502" extrusionOk="0">
                  <a:moveTo>
                    <a:pt x="5613" y="0"/>
                  </a:moveTo>
                  <a:lnTo>
                    <a:pt x="0" y="9494"/>
                  </a:lnTo>
                  <a:lnTo>
                    <a:pt x="3990" y="9494"/>
                  </a:lnTo>
                  <a:lnTo>
                    <a:pt x="3990" y="50473"/>
                  </a:lnTo>
                  <a:lnTo>
                    <a:pt x="7384" y="50502"/>
                  </a:lnTo>
                  <a:lnTo>
                    <a:pt x="7384" y="9494"/>
                  </a:lnTo>
                  <a:lnTo>
                    <a:pt x="11220" y="9494"/>
                  </a:lnTo>
                  <a:lnTo>
                    <a:pt x="56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46"/>
          <p:cNvSpPr txBox="1">
            <a:spLocks noGrp="1"/>
          </p:cNvSpPr>
          <p:nvPr>
            <p:ph type="title"/>
          </p:nvPr>
        </p:nvSpPr>
        <p:spPr>
          <a:xfrm>
            <a:off x="713225" y="1022225"/>
            <a:ext cx="405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689" name="Google Shape;689;p46"/>
          <p:cNvSpPr txBox="1">
            <a:spLocks noGrp="1"/>
          </p:cNvSpPr>
          <p:nvPr>
            <p:ph type="subTitle" idx="1"/>
          </p:nvPr>
        </p:nvSpPr>
        <p:spPr>
          <a:xfrm>
            <a:off x="713225" y="1822975"/>
            <a:ext cx="59184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Exploring ways(SMOTE) to treat the Imbalance Data set for more accuracy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Include external information such as macro economic drivers related to GDP, Unemployment and Interest Rates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Explore more advanced methodologies and ensemble of multiple models</a:t>
            </a:r>
            <a:endParaRPr/>
          </a:p>
        </p:txBody>
      </p:sp>
      <p:grpSp>
        <p:nvGrpSpPr>
          <p:cNvPr id="690" name="Google Shape;690;p46"/>
          <p:cNvGrpSpPr/>
          <p:nvPr/>
        </p:nvGrpSpPr>
        <p:grpSpPr>
          <a:xfrm>
            <a:off x="3259390" y="893991"/>
            <a:ext cx="826076" cy="829168"/>
            <a:chOff x="5161900" y="3198525"/>
            <a:chExt cx="1124679" cy="1358624"/>
          </a:xfrm>
        </p:grpSpPr>
        <p:sp>
          <p:nvSpPr>
            <p:cNvPr id="691" name="Google Shape;691;p46"/>
            <p:cNvSpPr/>
            <p:nvPr/>
          </p:nvSpPr>
          <p:spPr>
            <a:xfrm>
              <a:off x="5161900" y="3198525"/>
              <a:ext cx="1124679" cy="1124679"/>
            </a:xfrm>
            <a:custGeom>
              <a:avLst/>
              <a:gdLst/>
              <a:ahLst/>
              <a:cxnLst/>
              <a:rect l="l" t="t" r="r" b="b"/>
              <a:pathLst>
                <a:path w="10194" h="10194" extrusionOk="0">
                  <a:moveTo>
                    <a:pt x="465" y="0"/>
                  </a:moveTo>
                  <a:cubicBezTo>
                    <a:pt x="207" y="0"/>
                    <a:pt x="1" y="207"/>
                    <a:pt x="1" y="465"/>
                  </a:cubicBezTo>
                  <a:lnTo>
                    <a:pt x="1" y="9729"/>
                  </a:lnTo>
                  <a:cubicBezTo>
                    <a:pt x="1" y="9987"/>
                    <a:pt x="207" y="10193"/>
                    <a:pt x="465" y="10193"/>
                  </a:cubicBezTo>
                  <a:lnTo>
                    <a:pt x="9730" y="10193"/>
                  </a:lnTo>
                  <a:cubicBezTo>
                    <a:pt x="9987" y="10193"/>
                    <a:pt x="10194" y="9987"/>
                    <a:pt x="10194" y="9729"/>
                  </a:cubicBezTo>
                  <a:lnTo>
                    <a:pt x="10194" y="465"/>
                  </a:lnTo>
                  <a:cubicBezTo>
                    <a:pt x="10194" y="207"/>
                    <a:pt x="9987" y="0"/>
                    <a:pt x="97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6"/>
            <p:cNvSpPr/>
            <p:nvPr/>
          </p:nvSpPr>
          <p:spPr>
            <a:xfrm>
              <a:off x="5161900" y="3198525"/>
              <a:ext cx="1124679" cy="253753"/>
            </a:xfrm>
            <a:custGeom>
              <a:avLst/>
              <a:gdLst/>
              <a:ahLst/>
              <a:cxnLst/>
              <a:rect l="l" t="t" r="r" b="b"/>
              <a:pathLst>
                <a:path w="10194" h="2300" extrusionOk="0">
                  <a:moveTo>
                    <a:pt x="448" y="0"/>
                  </a:moveTo>
                  <a:cubicBezTo>
                    <a:pt x="201" y="0"/>
                    <a:pt x="1" y="201"/>
                    <a:pt x="1" y="447"/>
                  </a:cubicBezTo>
                  <a:lnTo>
                    <a:pt x="1" y="2299"/>
                  </a:lnTo>
                  <a:lnTo>
                    <a:pt x="10194" y="2299"/>
                  </a:lnTo>
                  <a:lnTo>
                    <a:pt x="10194" y="447"/>
                  </a:lnTo>
                  <a:cubicBezTo>
                    <a:pt x="10194" y="201"/>
                    <a:pt x="9993" y="0"/>
                    <a:pt x="97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5351663" y="3542083"/>
              <a:ext cx="745152" cy="656007"/>
            </a:xfrm>
            <a:custGeom>
              <a:avLst/>
              <a:gdLst/>
              <a:ahLst/>
              <a:cxnLst/>
              <a:rect l="l" t="t" r="r" b="b"/>
              <a:pathLst>
                <a:path w="6754" h="5946" extrusionOk="0">
                  <a:moveTo>
                    <a:pt x="3374" y="0"/>
                  </a:moveTo>
                  <a:cubicBezTo>
                    <a:pt x="2989" y="0"/>
                    <a:pt x="2597" y="75"/>
                    <a:pt x="2219" y="234"/>
                  </a:cubicBezTo>
                  <a:cubicBezTo>
                    <a:pt x="706" y="876"/>
                    <a:pt x="1" y="2619"/>
                    <a:pt x="637" y="4133"/>
                  </a:cubicBezTo>
                  <a:cubicBezTo>
                    <a:pt x="1118" y="5263"/>
                    <a:pt x="2219" y="5946"/>
                    <a:pt x="3377" y="5946"/>
                  </a:cubicBezTo>
                  <a:cubicBezTo>
                    <a:pt x="3764" y="5946"/>
                    <a:pt x="4157" y="5870"/>
                    <a:pt x="4535" y="5709"/>
                  </a:cubicBezTo>
                  <a:cubicBezTo>
                    <a:pt x="6043" y="5073"/>
                    <a:pt x="6754" y="3330"/>
                    <a:pt x="6112" y="1817"/>
                  </a:cubicBezTo>
                  <a:cubicBezTo>
                    <a:pt x="5634" y="681"/>
                    <a:pt x="4534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5419955" y="3599563"/>
              <a:ext cx="608566" cy="535750"/>
            </a:xfrm>
            <a:custGeom>
              <a:avLst/>
              <a:gdLst/>
              <a:ahLst/>
              <a:cxnLst/>
              <a:rect l="l" t="t" r="r" b="b"/>
              <a:pathLst>
                <a:path w="5516" h="4856" extrusionOk="0">
                  <a:moveTo>
                    <a:pt x="2753" y="1"/>
                  </a:moveTo>
                  <a:cubicBezTo>
                    <a:pt x="2441" y="1"/>
                    <a:pt x="2124" y="61"/>
                    <a:pt x="1818" y="189"/>
                  </a:cubicBezTo>
                  <a:cubicBezTo>
                    <a:pt x="580" y="711"/>
                    <a:pt x="1" y="2133"/>
                    <a:pt x="522" y="3371"/>
                  </a:cubicBezTo>
                  <a:cubicBezTo>
                    <a:pt x="915" y="4298"/>
                    <a:pt x="1816" y="4855"/>
                    <a:pt x="2763" y="4855"/>
                  </a:cubicBezTo>
                  <a:cubicBezTo>
                    <a:pt x="3075" y="4855"/>
                    <a:pt x="3393" y="4795"/>
                    <a:pt x="3698" y="4667"/>
                  </a:cubicBezTo>
                  <a:cubicBezTo>
                    <a:pt x="4937" y="4145"/>
                    <a:pt x="5516" y="2723"/>
                    <a:pt x="4994" y="1485"/>
                  </a:cubicBezTo>
                  <a:cubicBezTo>
                    <a:pt x="4602" y="558"/>
                    <a:pt x="3700" y="1"/>
                    <a:pt x="2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5522449" y="3666531"/>
              <a:ext cx="403026" cy="403026"/>
            </a:xfrm>
            <a:custGeom>
              <a:avLst/>
              <a:gdLst/>
              <a:ahLst/>
              <a:cxnLst/>
              <a:rect l="l" t="t" r="r" b="b"/>
              <a:pathLst>
                <a:path w="3653" h="3653" extrusionOk="0">
                  <a:moveTo>
                    <a:pt x="1829" y="1"/>
                  </a:moveTo>
                  <a:cubicBezTo>
                    <a:pt x="820" y="1"/>
                    <a:pt x="0" y="820"/>
                    <a:pt x="0" y="1829"/>
                  </a:cubicBezTo>
                  <a:cubicBezTo>
                    <a:pt x="0" y="2838"/>
                    <a:pt x="820" y="3653"/>
                    <a:pt x="1829" y="3653"/>
                  </a:cubicBezTo>
                  <a:cubicBezTo>
                    <a:pt x="2838" y="3653"/>
                    <a:pt x="3652" y="2838"/>
                    <a:pt x="3652" y="1829"/>
                  </a:cubicBezTo>
                  <a:cubicBezTo>
                    <a:pt x="3652" y="820"/>
                    <a:pt x="2838" y="1"/>
                    <a:pt x="18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5573641" y="3728535"/>
              <a:ext cx="298105" cy="277032"/>
            </a:xfrm>
            <a:custGeom>
              <a:avLst/>
              <a:gdLst/>
              <a:ahLst/>
              <a:cxnLst/>
              <a:rect l="l" t="t" r="r" b="b"/>
              <a:pathLst>
                <a:path w="2702" h="2511" extrusionOk="0">
                  <a:moveTo>
                    <a:pt x="1341" y="0"/>
                  </a:moveTo>
                  <a:cubicBezTo>
                    <a:pt x="741" y="0"/>
                    <a:pt x="213" y="438"/>
                    <a:pt x="110" y="1055"/>
                  </a:cubicBezTo>
                  <a:cubicBezTo>
                    <a:pt x="1" y="1738"/>
                    <a:pt x="465" y="2380"/>
                    <a:pt x="1147" y="2494"/>
                  </a:cubicBezTo>
                  <a:cubicBezTo>
                    <a:pt x="1215" y="2505"/>
                    <a:pt x="1282" y="2510"/>
                    <a:pt x="1348" y="2510"/>
                  </a:cubicBezTo>
                  <a:cubicBezTo>
                    <a:pt x="1956" y="2510"/>
                    <a:pt x="2488" y="2072"/>
                    <a:pt x="2586" y="1457"/>
                  </a:cubicBezTo>
                  <a:cubicBezTo>
                    <a:pt x="2701" y="769"/>
                    <a:pt x="2237" y="127"/>
                    <a:pt x="1549" y="18"/>
                  </a:cubicBezTo>
                  <a:cubicBezTo>
                    <a:pt x="1479" y="6"/>
                    <a:pt x="1410" y="0"/>
                    <a:pt x="1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5631894" y="3799365"/>
              <a:ext cx="161409" cy="137909"/>
            </a:xfrm>
            <a:custGeom>
              <a:avLst/>
              <a:gdLst/>
              <a:ahLst/>
              <a:cxnLst/>
              <a:rect l="l" t="t" r="r" b="b"/>
              <a:pathLst>
                <a:path w="1463" h="1250" extrusionOk="0">
                  <a:moveTo>
                    <a:pt x="837" y="1"/>
                  </a:moveTo>
                  <a:cubicBezTo>
                    <a:pt x="281" y="1"/>
                    <a:pt x="0" y="671"/>
                    <a:pt x="396" y="1067"/>
                  </a:cubicBezTo>
                  <a:cubicBezTo>
                    <a:pt x="522" y="1193"/>
                    <a:pt x="678" y="1249"/>
                    <a:pt x="831" y="1249"/>
                  </a:cubicBezTo>
                  <a:cubicBezTo>
                    <a:pt x="1152" y="1249"/>
                    <a:pt x="1462" y="1002"/>
                    <a:pt x="1462" y="625"/>
                  </a:cubicBezTo>
                  <a:cubicBezTo>
                    <a:pt x="1462" y="281"/>
                    <a:pt x="1181" y="1"/>
                    <a:pt x="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5692172" y="3850252"/>
              <a:ext cx="223424" cy="706897"/>
            </a:xfrm>
            <a:custGeom>
              <a:avLst/>
              <a:gdLst/>
              <a:ahLst/>
              <a:cxnLst/>
              <a:rect l="l" t="t" r="r" b="b"/>
              <a:pathLst>
                <a:path w="1457" h="4610" extrusionOk="0">
                  <a:moveTo>
                    <a:pt x="299" y="1"/>
                  </a:moveTo>
                  <a:lnTo>
                    <a:pt x="87" y="41"/>
                  </a:lnTo>
                  <a:lnTo>
                    <a:pt x="1" y="562"/>
                  </a:lnTo>
                  <a:lnTo>
                    <a:pt x="201" y="585"/>
                  </a:lnTo>
                  <a:lnTo>
                    <a:pt x="625" y="3314"/>
                  </a:lnTo>
                  <a:lnTo>
                    <a:pt x="494" y="3400"/>
                  </a:lnTo>
                  <a:cubicBezTo>
                    <a:pt x="419" y="3446"/>
                    <a:pt x="379" y="3526"/>
                    <a:pt x="379" y="3612"/>
                  </a:cubicBezTo>
                  <a:lnTo>
                    <a:pt x="408" y="4610"/>
                  </a:lnTo>
                  <a:lnTo>
                    <a:pt x="924" y="4243"/>
                  </a:lnTo>
                  <a:lnTo>
                    <a:pt x="1457" y="4524"/>
                  </a:lnTo>
                  <a:lnTo>
                    <a:pt x="1193" y="3532"/>
                  </a:lnTo>
                  <a:cubicBezTo>
                    <a:pt x="1176" y="3452"/>
                    <a:pt x="1119" y="3389"/>
                    <a:pt x="1044" y="3360"/>
                  </a:cubicBezTo>
                  <a:lnTo>
                    <a:pt x="861" y="3286"/>
                  </a:lnTo>
                  <a:lnTo>
                    <a:pt x="413" y="614"/>
                  </a:lnTo>
                  <a:lnTo>
                    <a:pt x="660" y="660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9" name="Google Shape;6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0" y="2892025"/>
            <a:ext cx="8073400" cy="732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0" name="Google Shape;7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6"/>
          <p:cNvSpPr txBox="1"/>
          <p:nvPr/>
        </p:nvSpPr>
        <p:spPr>
          <a:xfrm>
            <a:off x="825250" y="3856475"/>
            <a:ext cx="7705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Bellota Text"/>
                <a:ea typeface="Bellota Text"/>
                <a:cs typeface="Bellota Text"/>
                <a:sym typeface="Bellota Text"/>
              </a:rPr>
              <a:t>Due to time constraints, we initially couldn't address data imbalance. But, we later balanced it with oversampling of the minority class and achieved 87% accuracy</a:t>
            </a:r>
            <a:endParaRPr sz="1300"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7"/>
          <p:cNvSpPr txBox="1">
            <a:spLocks noGrp="1"/>
          </p:cNvSpPr>
          <p:nvPr>
            <p:ph type="title"/>
          </p:nvPr>
        </p:nvSpPr>
        <p:spPr>
          <a:xfrm>
            <a:off x="2824050" y="2084975"/>
            <a:ext cx="34959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Thanks!</a:t>
            </a:r>
            <a:endParaRPr sz="4000"/>
          </a:p>
        </p:txBody>
      </p:sp>
      <p:pic>
        <p:nvPicPr>
          <p:cNvPr id="708" name="Google Shape;7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8"/>
          <p:cNvSpPr txBox="1">
            <a:spLocks noGrp="1"/>
          </p:cNvSpPr>
          <p:nvPr>
            <p:ph type="title" idx="4294967295"/>
          </p:nvPr>
        </p:nvSpPr>
        <p:spPr>
          <a:xfrm>
            <a:off x="720000" y="333375"/>
            <a:ext cx="7704000" cy="572700"/>
          </a:xfrm>
          <a:prstGeom prst="rect">
            <a:avLst/>
          </a:prstGeom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715" name="Google Shape;715;p48"/>
          <p:cNvSpPr txBox="1"/>
          <p:nvPr/>
        </p:nvSpPr>
        <p:spPr>
          <a:xfrm>
            <a:off x="672950" y="906075"/>
            <a:ext cx="7751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1.1. EDA- Numeric Variables: Density plots for each independent variable</a:t>
            </a:r>
            <a:endParaRPr b="1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1.2. EDA- Categorical Variables: Grouped Bar chart for each independent variable</a:t>
            </a:r>
            <a:endParaRPr b="1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9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 EDA-Numeric Variables</a:t>
            </a:r>
            <a:endParaRPr/>
          </a:p>
        </p:txBody>
      </p:sp>
      <p:pic>
        <p:nvPicPr>
          <p:cNvPr id="721" name="Google Shape;7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22" y="636725"/>
            <a:ext cx="8740368" cy="45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1.2. EDA- Categorical Variables</a:t>
            </a:r>
            <a:endParaRPr/>
          </a:p>
        </p:txBody>
      </p:sp>
      <p:pic>
        <p:nvPicPr>
          <p:cNvPr id="727" name="Google Shape;7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6374"/>
            <a:ext cx="9144003" cy="365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1"/>
          <p:cNvSpPr txBox="1">
            <a:spLocks noGrp="1"/>
          </p:cNvSpPr>
          <p:nvPr>
            <p:ph type="title"/>
          </p:nvPr>
        </p:nvSpPr>
        <p:spPr>
          <a:xfrm>
            <a:off x="-11772900" y="3164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51"/>
          <p:cNvPicPr preferRelativeResize="0"/>
          <p:nvPr/>
        </p:nvPicPr>
        <p:blipFill rotWithShape="1">
          <a:blip r:embed="rId3">
            <a:alphaModFix/>
          </a:blip>
          <a:srcRect t="82994"/>
          <a:stretch/>
        </p:blipFill>
        <p:spPr>
          <a:xfrm>
            <a:off x="5182850" y="2040325"/>
            <a:ext cx="1556450" cy="10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1"/>
          <p:cNvPicPr preferRelativeResize="0"/>
          <p:nvPr/>
        </p:nvPicPr>
        <p:blipFill rotWithShape="1">
          <a:blip r:embed="rId3">
            <a:alphaModFix/>
          </a:blip>
          <a:srcRect t="4850" b="16785"/>
          <a:stretch/>
        </p:blipFill>
        <p:spPr>
          <a:xfrm>
            <a:off x="2629575" y="323600"/>
            <a:ext cx="1326750" cy="41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chivo"/>
                <a:ea typeface="Archivo"/>
                <a:cs typeface="Archivo"/>
                <a:sym typeface="Archivo"/>
              </a:rPr>
              <a:t>AGENDA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660838" y="999688"/>
            <a:ext cx="77175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0" name="Google Shape;350;p27"/>
          <p:cNvSpPr txBox="1"/>
          <p:nvPr/>
        </p:nvSpPr>
        <p:spPr>
          <a:xfrm>
            <a:off x="584613" y="3989150"/>
            <a:ext cx="283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1642045" y="2591529"/>
            <a:ext cx="582809" cy="213701"/>
          </a:xfrm>
          <a:custGeom>
            <a:avLst/>
            <a:gdLst/>
            <a:ahLst/>
            <a:cxnLst/>
            <a:rect l="l" t="t" r="r" b="b"/>
            <a:pathLst>
              <a:path w="17110" h="7002" extrusionOk="0">
                <a:moveTo>
                  <a:pt x="0" y="1"/>
                </a:moveTo>
                <a:lnTo>
                  <a:pt x="2810" y="3501"/>
                </a:lnTo>
                <a:lnTo>
                  <a:pt x="0" y="7002"/>
                </a:lnTo>
                <a:lnTo>
                  <a:pt x="14300" y="7002"/>
                </a:lnTo>
                <a:lnTo>
                  <a:pt x="17110" y="3501"/>
                </a:lnTo>
                <a:lnTo>
                  <a:pt x="14300" y="1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1700600" y="2181698"/>
            <a:ext cx="34" cy="736600"/>
          </a:xfrm>
          <a:custGeom>
            <a:avLst/>
            <a:gdLst/>
            <a:ahLst/>
            <a:cxnLst/>
            <a:rect l="l" t="t" r="r" b="b"/>
            <a:pathLst>
              <a:path w="1" h="24135" fill="none" extrusionOk="0">
                <a:moveTo>
                  <a:pt x="0" y="24134"/>
                </a:moveTo>
                <a:lnTo>
                  <a:pt x="0" y="0"/>
                </a:lnTo>
              </a:path>
            </a:pathLst>
          </a:custGeom>
          <a:noFill/>
          <a:ln w="17850" cap="rnd" cmpd="sng">
            <a:solidFill>
              <a:srgbClr val="9DB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796026" y="1109605"/>
            <a:ext cx="1539114" cy="964157"/>
          </a:xfrm>
          <a:custGeom>
            <a:avLst/>
            <a:gdLst/>
            <a:ahLst/>
            <a:cxnLst/>
            <a:rect l="l" t="t" r="r" b="b"/>
            <a:pathLst>
              <a:path w="45185" h="31591" extrusionOk="0">
                <a:moveTo>
                  <a:pt x="2858" y="0"/>
                </a:moveTo>
                <a:cubicBezTo>
                  <a:pt x="1274" y="0"/>
                  <a:pt x="0" y="1274"/>
                  <a:pt x="0" y="2846"/>
                </a:cubicBezTo>
                <a:lnTo>
                  <a:pt x="0" y="21669"/>
                </a:lnTo>
                <a:cubicBezTo>
                  <a:pt x="0" y="25753"/>
                  <a:pt x="3310" y="29063"/>
                  <a:pt x="7394" y="29063"/>
                </a:cubicBezTo>
                <a:lnTo>
                  <a:pt x="18121" y="29063"/>
                </a:lnTo>
                <a:cubicBezTo>
                  <a:pt x="18157" y="29111"/>
                  <a:pt x="18193" y="29170"/>
                  <a:pt x="18240" y="29206"/>
                </a:cubicBezTo>
                <a:lnTo>
                  <a:pt x="19241" y="30206"/>
                </a:lnTo>
                <a:cubicBezTo>
                  <a:pt x="20163" y="31129"/>
                  <a:pt x="21375" y="31590"/>
                  <a:pt x="22586" y="31590"/>
                </a:cubicBezTo>
                <a:cubicBezTo>
                  <a:pt x="23798" y="31590"/>
                  <a:pt x="25009" y="31129"/>
                  <a:pt x="25932" y="30206"/>
                </a:cubicBezTo>
                <a:lnTo>
                  <a:pt x="26932" y="29206"/>
                </a:lnTo>
                <a:cubicBezTo>
                  <a:pt x="26980" y="29170"/>
                  <a:pt x="27003" y="29111"/>
                  <a:pt x="27051" y="29063"/>
                </a:cubicBezTo>
                <a:lnTo>
                  <a:pt x="37779" y="29063"/>
                </a:lnTo>
                <a:cubicBezTo>
                  <a:pt x="41874" y="29063"/>
                  <a:pt x="45184" y="25753"/>
                  <a:pt x="45184" y="21669"/>
                </a:cubicBezTo>
                <a:lnTo>
                  <a:pt x="45184" y="2846"/>
                </a:lnTo>
                <a:cubicBezTo>
                  <a:pt x="45184" y="1274"/>
                  <a:pt x="43898" y="0"/>
                  <a:pt x="4232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796051" y="1109605"/>
            <a:ext cx="1539114" cy="328517"/>
          </a:xfrm>
          <a:custGeom>
            <a:avLst/>
            <a:gdLst/>
            <a:ahLst/>
            <a:cxnLst/>
            <a:rect l="l" t="t" r="r" b="b"/>
            <a:pathLst>
              <a:path w="45185" h="10764" extrusionOk="0">
                <a:moveTo>
                  <a:pt x="2846" y="0"/>
                </a:moveTo>
                <a:cubicBezTo>
                  <a:pt x="1274" y="0"/>
                  <a:pt x="0" y="1274"/>
                  <a:pt x="0" y="2846"/>
                </a:cubicBezTo>
                <a:lnTo>
                  <a:pt x="0" y="10763"/>
                </a:lnTo>
                <a:lnTo>
                  <a:pt x="45184" y="10763"/>
                </a:lnTo>
                <a:lnTo>
                  <a:pt x="45184" y="2846"/>
                </a:lnTo>
                <a:cubicBezTo>
                  <a:pt x="45184" y="1274"/>
                  <a:pt x="43910" y="0"/>
                  <a:pt x="42339" y="0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1246185" y="2415297"/>
            <a:ext cx="638399" cy="571975"/>
          </a:xfrm>
          <a:custGeom>
            <a:avLst/>
            <a:gdLst/>
            <a:ahLst/>
            <a:cxnLst/>
            <a:rect l="l" t="t" r="r" b="b"/>
            <a:pathLst>
              <a:path w="18742" h="18741" extrusionOk="0">
                <a:moveTo>
                  <a:pt x="9371" y="0"/>
                </a:moveTo>
                <a:cubicBezTo>
                  <a:pt x="4204" y="0"/>
                  <a:pt x="1" y="4191"/>
                  <a:pt x="1" y="9370"/>
                </a:cubicBezTo>
                <a:cubicBezTo>
                  <a:pt x="1" y="14538"/>
                  <a:pt x="4204" y="18741"/>
                  <a:pt x="9371" y="18741"/>
                </a:cubicBezTo>
                <a:cubicBezTo>
                  <a:pt x="14550" y="18741"/>
                  <a:pt x="18741" y="14538"/>
                  <a:pt x="18741" y="9370"/>
                </a:cubicBezTo>
                <a:cubicBezTo>
                  <a:pt x="18741" y="4191"/>
                  <a:pt x="14550" y="0"/>
                  <a:pt x="9371" y="0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1328143" y="2488335"/>
            <a:ext cx="474933" cy="425907"/>
          </a:xfrm>
          <a:custGeom>
            <a:avLst/>
            <a:gdLst/>
            <a:ahLst/>
            <a:cxnLst/>
            <a:rect l="l" t="t" r="r" b="b"/>
            <a:pathLst>
              <a:path w="13943" h="13955" extrusionOk="0">
                <a:moveTo>
                  <a:pt x="6965" y="0"/>
                </a:moveTo>
                <a:cubicBezTo>
                  <a:pt x="3119" y="0"/>
                  <a:pt x="0" y="3120"/>
                  <a:pt x="0" y="6977"/>
                </a:cubicBezTo>
                <a:cubicBezTo>
                  <a:pt x="0" y="10823"/>
                  <a:pt x="3119" y="13954"/>
                  <a:pt x="6965" y="13954"/>
                </a:cubicBezTo>
                <a:cubicBezTo>
                  <a:pt x="10823" y="13954"/>
                  <a:pt x="13942" y="10823"/>
                  <a:pt x="13942" y="6977"/>
                </a:cubicBezTo>
                <a:cubicBezTo>
                  <a:pt x="13942" y="3120"/>
                  <a:pt x="10823" y="0"/>
                  <a:pt x="69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5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" name="Google Shape;357;p27"/>
          <p:cNvSpPr txBox="1"/>
          <p:nvPr/>
        </p:nvSpPr>
        <p:spPr>
          <a:xfrm>
            <a:off x="898848" y="1438121"/>
            <a:ext cx="13335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rPr>
              <a:t>PROBLEM STATEMENT</a:t>
            </a:r>
            <a:endParaRPr sz="1200" b="1">
              <a:solidFill>
                <a:srgbClr val="434343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5821928" y="2591529"/>
            <a:ext cx="582413" cy="213707"/>
          </a:xfrm>
          <a:custGeom>
            <a:avLst/>
            <a:gdLst/>
            <a:ahLst/>
            <a:cxnLst/>
            <a:rect l="l" t="t" r="r" b="b"/>
            <a:pathLst>
              <a:path w="17098" h="7002" extrusionOk="0">
                <a:moveTo>
                  <a:pt x="0" y="1"/>
                </a:moveTo>
                <a:lnTo>
                  <a:pt x="2798" y="3501"/>
                </a:lnTo>
                <a:lnTo>
                  <a:pt x="0" y="7002"/>
                </a:lnTo>
                <a:lnTo>
                  <a:pt x="14288" y="7002"/>
                </a:lnTo>
                <a:lnTo>
                  <a:pt x="17098" y="3501"/>
                </a:lnTo>
                <a:lnTo>
                  <a:pt x="14288" y="1"/>
                </a:ln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6557647" y="2591529"/>
            <a:ext cx="582413" cy="213707"/>
          </a:xfrm>
          <a:custGeom>
            <a:avLst/>
            <a:gdLst/>
            <a:ahLst/>
            <a:cxnLst/>
            <a:rect l="l" t="t" r="r" b="b"/>
            <a:pathLst>
              <a:path w="17098" h="7002" extrusionOk="0">
                <a:moveTo>
                  <a:pt x="0" y="1"/>
                </a:moveTo>
                <a:lnTo>
                  <a:pt x="2798" y="3501"/>
                </a:lnTo>
                <a:lnTo>
                  <a:pt x="0" y="7002"/>
                </a:lnTo>
                <a:lnTo>
                  <a:pt x="14288" y="7002"/>
                </a:lnTo>
                <a:lnTo>
                  <a:pt x="17098" y="3501"/>
                </a:lnTo>
                <a:lnTo>
                  <a:pt x="14288" y="1"/>
                </a:ln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6478550" y="1964673"/>
            <a:ext cx="34" cy="736622"/>
          </a:xfrm>
          <a:custGeom>
            <a:avLst/>
            <a:gdLst/>
            <a:ahLst/>
            <a:cxnLst/>
            <a:rect l="l" t="t" r="r" b="b"/>
            <a:pathLst>
              <a:path w="1" h="24135" fill="none" extrusionOk="0">
                <a:moveTo>
                  <a:pt x="0" y="24134"/>
                </a:moveTo>
                <a:lnTo>
                  <a:pt x="0" y="0"/>
                </a:lnTo>
              </a:path>
            </a:pathLst>
          </a:custGeom>
          <a:noFill/>
          <a:ln w="17850" cap="rnd" cmpd="sng">
            <a:solidFill>
              <a:srgbClr val="9DB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5708767" y="1109605"/>
            <a:ext cx="1539146" cy="964186"/>
          </a:xfrm>
          <a:custGeom>
            <a:avLst/>
            <a:gdLst/>
            <a:ahLst/>
            <a:cxnLst/>
            <a:rect l="l" t="t" r="r" b="b"/>
            <a:pathLst>
              <a:path w="45185" h="31591" extrusionOk="0">
                <a:moveTo>
                  <a:pt x="2858" y="0"/>
                </a:moveTo>
                <a:cubicBezTo>
                  <a:pt x="1286" y="0"/>
                  <a:pt x="0" y="1274"/>
                  <a:pt x="0" y="2846"/>
                </a:cubicBezTo>
                <a:lnTo>
                  <a:pt x="0" y="21669"/>
                </a:lnTo>
                <a:cubicBezTo>
                  <a:pt x="0" y="25753"/>
                  <a:pt x="3310" y="29063"/>
                  <a:pt x="7406" y="29063"/>
                </a:cubicBezTo>
                <a:lnTo>
                  <a:pt x="18122" y="29063"/>
                </a:lnTo>
                <a:cubicBezTo>
                  <a:pt x="18169" y="29111"/>
                  <a:pt x="18193" y="29170"/>
                  <a:pt x="18241" y="29206"/>
                </a:cubicBezTo>
                <a:lnTo>
                  <a:pt x="19241" y="30206"/>
                </a:lnTo>
                <a:cubicBezTo>
                  <a:pt x="20164" y="31129"/>
                  <a:pt x="21375" y="31590"/>
                  <a:pt x="22587" y="31590"/>
                </a:cubicBezTo>
                <a:cubicBezTo>
                  <a:pt x="23798" y="31590"/>
                  <a:pt x="25009" y="31129"/>
                  <a:pt x="25932" y="30206"/>
                </a:cubicBezTo>
                <a:lnTo>
                  <a:pt x="26932" y="29206"/>
                </a:lnTo>
                <a:cubicBezTo>
                  <a:pt x="26980" y="29170"/>
                  <a:pt x="27016" y="29111"/>
                  <a:pt x="27051" y="29063"/>
                </a:cubicBezTo>
                <a:lnTo>
                  <a:pt x="37791" y="29063"/>
                </a:lnTo>
                <a:cubicBezTo>
                  <a:pt x="41875" y="29063"/>
                  <a:pt x="45185" y="25753"/>
                  <a:pt x="45185" y="21669"/>
                </a:cubicBezTo>
                <a:lnTo>
                  <a:pt x="45185" y="2846"/>
                </a:lnTo>
                <a:cubicBezTo>
                  <a:pt x="45185" y="1274"/>
                  <a:pt x="43911" y="0"/>
                  <a:pt x="4232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5708767" y="1109605"/>
            <a:ext cx="1539146" cy="328527"/>
          </a:xfrm>
          <a:custGeom>
            <a:avLst/>
            <a:gdLst/>
            <a:ahLst/>
            <a:cxnLst/>
            <a:rect l="l" t="t" r="r" b="b"/>
            <a:pathLst>
              <a:path w="45185" h="10764" extrusionOk="0">
                <a:moveTo>
                  <a:pt x="2846" y="0"/>
                </a:moveTo>
                <a:cubicBezTo>
                  <a:pt x="1274" y="0"/>
                  <a:pt x="0" y="1274"/>
                  <a:pt x="0" y="2846"/>
                </a:cubicBezTo>
                <a:lnTo>
                  <a:pt x="0" y="10763"/>
                </a:lnTo>
                <a:lnTo>
                  <a:pt x="45185" y="10763"/>
                </a:lnTo>
                <a:lnTo>
                  <a:pt x="45185" y="2846"/>
                </a:lnTo>
                <a:cubicBezTo>
                  <a:pt x="45185" y="1274"/>
                  <a:pt x="43911" y="0"/>
                  <a:pt x="42339" y="0"/>
                </a:cubicBez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6159368" y="2415297"/>
            <a:ext cx="638379" cy="571992"/>
          </a:xfrm>
          <a:custGeom>
            <a:avLst/>
            <a:gdLst/>
            <a:ahLst/>
            <a:cxnLst/>
            <a:rect l="l" t="t" r="r" b="b"/>
            <a:pathLst>
              <a:path w="18741" h="18741" extrusionOk="0">
                <a:moveTo>
                  <a:pt x="9370" y="0"/>
                </a:moveTo>
                <a:cubicBezTo>
                  <a:pt x="4191" y="0"/>
                  <a:pt x="0" y="4191"/>
                  <a:pt x="0" y="9370"/>
                </a:cubicBezTo>
                <a:cubicBezTo>
                  <a:pt x="0" y="14538"/>
                  <a:pt x="4191" y="18741"/>
                  <a:pt x="9370" y="18741"/>
                </a:cubicBezTo>
                <a:cubicBezTo>
                  <a:pt x="14538" y="18741"/>
                  <a:pt x="18741" y="14538"/>
                  <a:pt x="18741" y="9370"/>
                </a:cubicBezTo>
                <a:cubicBezTo>
                  <a:pt x="18741" y="4191"/>
                  <a:pt x="14538" y="0"/>
                  <a:pt x="9370" y="0"/>
                </a:cubicBez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6240884" y="2488335"/>
            <a:ext cx="474943" cy="425919"/>
          </a:xfrm>
          <a:custGeom>
            <a:avLst/>
            <a:gdLst/>
            <a:ahLst/>
            <a:cxnLst/>
            <a:rect l="l" t="t" r="r" b="b"/>
            <a:pathLst>
              <a:path w="13943" h="13955" extrusionOk="0">
                <a:moveTo>
                  <a:pt x="6977" y="0"/>
                </a:moveTo>
                <a:cubicBezTo>
                  <a:pt x="3120" y="0"/>
                  <a:pt x="0" y="3120"/>
                  <a:pt x="0" y="6977"/>
                </a:cubicBezTo>
                <a:cubicBezTo>
                  <a:pt x="0" y="10823"/>
                  <a:pt x="3120" y="13954"/>
                  <a:pt x="6977" y="13954"/>
                </a:cubicBezTo>
                <a:cubicBezTo>
                  <a:pt x="10823" y="13954"/>
                  <a:pt x="13943" y="10823"/>
                  <a:pt x="13943" y="6977"/>
                </a:cubicBezTo>
                <a:cubicBezTo>
                  <a:pt x="13943" y="3120"/>
                  <a:pt x="10823" y="0"/>
                  <a:pt x="6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15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6491937" y="2644942"/>
            <a:ext cx="13421" cy="12025"/>
          </a:xfrm>
          <a:custGeom>
            <a:avLst/>
            <a:gdLst/>
            <a:ahLst/>
            <a:cxnLst/>
            <a:rect l="l" t="t" r="r" b="b"/>
            <a:pathLst>
              <a:path w="394" h="394" extrusionOk="0">
                <a:moveTo>
                  <a:pt x="203" y="1"/>
                </a:moveTo>
                <a:cubicBezTo>
                  <a:pt x="96" y="1"/>
                  <a:pt x="0" y="84"/>
                  <a:pt x="0" y="203"/>
                </a:cubicBezTo>
                <a:cubicBezTo>
                  <a:pt x="0" y="310"/>
                  <a:pt x="96" y="394"/>
                  <a:pt x="203" y="394"/>
                </a:cubicBezTo>
                <a:cubicBezTo>
                  <a:pt x="310" y="394"/>
                  <a:pt x="393" y="310"/>
                  <a:pt x="393" y="203"/>
                </a:cubicBezTo>
                <a:cubicBezTo>
                  <a:pt x="393" y="84"/>
                  <a:pt x="310" y="1"/>
                  <a:pt x="203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6" name="Google Shape;366;p27"/>
          <p:cNvSpPr txBox="1"/>
          <p:nvPr/>
        </p:nvSpPr>
        <p:spPr>
          <a:xfrm>
            <a:off x="5811526" y="1438121"/>
            <a:ext cx="1333548" cy="52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rPr>
              <a:t>MODEL OPTIMIZATION</a:t>
            </a:r>
            <a:endParaRPr sz="1200" b="1">
              <a:solidFill>
                <a:srgbClr val="434343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2129538" y="2591529"/>
            <a:ext cx="582822" cy="213707"/>
          </a:xfrm>
          <a:custGeom>
            <a:avLst/>
            <a:gdLst/>
            <a:ahLst/>
            <a:cxnLst/>
            <a:rect l="l" t="t" r="r" b="b"/>
            <a:pathLst>
              <a:path w="17110" h="7002" extrusionOk="0">
                <a:moveTo>
                  <a:pt x="1" y="1"/>
                </a:moveTo>
                <a:lnTo>
                  <a:pt x="2811" y="3501"/>
                </a:lnTo>
                <a:lnTo>
                  <a:pt x="1" y="7002"/>
                </a:lnTo>
                <a:lnTo>
                  <a:pt x="14300" y="7002"/>
                </a:lnTo>
                <a:lnTo>
                  <a:pt x="17110" y="3501"/>
                </a:lnTo>
                <a:lnTo>
                  <a:pt x="14300" y="1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2872955" y="2591529"/>
            <a:ext cx="582447" cy="213707"/>
          </a:xfrm>
          <a:custGeom>
            <a:avLst/>
            <a:gdLst/>
            <a:ahLst/>
            <a:cxnLst/>
            <a:rect l="l" t="t" r="r" b="b"/>
            <a:pathLst>
              <a:path w="17099" h="7002" extrusionOk="0">
                <a:moveTo>
                  <a:pt x="1" y="1"/>
                </a:moveTo>
                <a:lnTo>
                  <a:pt x="2799" y="3501"/>
                </a:lnTo>
                <a:lnTo>
                  <a:pt x="1" y="7002"/>
                </a:lnTo>
                <a:lnTo>
                  <a:pt x="14288" y="7002"/>
                </a:lnTo>
                <a:lnTo>
                  <a:pt x="17098" y="3501"/>
                </a:lnTo>
                <a:lnTo>
                  <a:pt x="14288" y="1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2793892" y="2706718"/>
            <a:ext cx="34" cy="736256"/>
          </a:xfrm>
          <a:custGeom>
            <a:avLst/>
            <a:gdLst/>
            <a:ahLst/>
            <a:cxnLst/>
            <a:rect l="l" t="t" r="r" b="b"/>
            <a:pathLst>
              <a:path w="1" h="24123" fill="none" extrusionOk="0">
                <a:moveTo>
                  <a:pt x="0" y="1"/>
                </a:moveTo>
                <a:lnTo>
                  <a:pt x="0" y="24123"/>
                </a:lnTo>
              </a:path>
            </a:pathLst>
          </a:custGeom>
          <a:noFill/>
          <a:ln w="17850" cap="rnd" cmpd="sng">
            <a:solidFill>
              <a:srgbClr val="9DB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2024109" y="3333972"/>
            <a:ext cx="1539146" cy="964460"/>
          </a:xfrm>
          <a:custGeom>
            <a:avLst/>
            <a:gdLst/>
            <a:ahLst/>
            <a:cxnLst/>
            <a:rect l="l" t="t" r="r" b="b"/>
            <a:pathLst>
              <a:path w="45185" h="31600" extrusionOk="0">
                <a:moveTo>
                  <a:pt x="22598" y="0"/>
                </a:moveTo>
                <a:cubicBezTo>
                  <a:pt x="21387" y="0"/>
                  <a:pt x="20175" y="464"/>
                  <a:pt x="19253" y="1393"/>
                </a:cubicBezTo>
                <a:lnTo>
                  <a:pt x="18252" y="2381"/>
                </a:lnTo>
                <a:cubicBezTo>
                  <a:pt x="18205" y="2429"/>
                  <a:pt x="18181" y="2477"/>
                  <a:pt x="18133" y="2524"/>
                </a:cubicBezTo>
                <a:lnTo>
                  <a:pt x="7406" y="2524"/>
                </a:lnTo>
                <a:cubicBezTo>
                  <a:pt x="3310" y="2524"/>
                  <a:pt x="0" y="5846"/>
                  <a:pt x="0" y="9930"/>
                </a:cubicBezTo>
                <a:lnTo>
                  <a:pt x="0" y="28742"/>
                </a:lnTo>
                <a:cubicBezTo>
                  <a:pt x="0" y="30325"/>
                  <a:pt x="1286" y="31599"/>
                  <a:pt x="2858" y="31599"/>
                </a:cubicBezTo>
                <a:lnTo>
                  <a:pt x="42327" y="31599"/>
                </a:lnTo>
                <a:cubicBezTo>
                  <a:pt x="43910" y="31599"/>
                  <a:pt x="45184" y="30325"/>
                  <a:pt x="45184" y="28742"/>
                </a:cubicBezTo>
                <a:lnTo>
                  <a:pt x="45184" y="9930"/>
                </a:lnTo>
                <a:cubicBezTo>
                  <a:pt x="45184" y="5846"/>
                  <a:pt x="41874" y="2524"/>
                  <a:pt x="37791" y="2524"/>
                </a:cubicBezTo>
                <a:lnTo>
                  <a:pt x="27063" y="2524"/>
                </a:lnTo>
                <a:cubicBezTo>
                  <a:pt x="27027" y="2477"/>
                  <a:pt x="26992" y="2429"/>
                  <a:pt x="26944" y="2381"/>
                </a:cubicBezTo>
                <a:lnTo>
                  <a:pt x="25944" y="1393"/>
                </a:lnTo>
                <a:cubicBezTo>
                  <a:pt x="25021" y="464"/>
                  <a:pt x="23810" y="0"/>
                  <a:pt x="2259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2024109" y="3969893"/>
            <a:ext cx="1539146" cy="328557"/>
          </a:xfrm>
          <a:custGeom>
            <a:avLst/>
            <a:gdLst/>
            <a:ahLst/>
            <a:cxnLst/>
            <a:rect l="l" t="t" r="r" b="b"/>
            <a:pathLst>
              <a:path w="45185" h="10765" extrusionOk="0">
                <a:moveTo>
                  <a:pt x="0" y="1"/>
                </a:moveTo>
                <a:lnTo>
                  <a:pt x="0" y="7919"/>
                </a:lnTo>
                <a:cubicBezTo>
                  <a:pt x="0" y="9490"/>
                  <a:pt x="1274" y="10764"/>
                  <a:pt x="2846" y="10764"/>
                </a:cubicBezTo>
                <a:lnTo>
                  <a:pt x="42339" y="10764"/>
                </a:lnTo>
                <a:cubicBezTo>
                  <a:pt x="43910" y="10764"/>
                  <a:pt x="45184" y="9490"/>
                  <a:pt x="45184" y="7919"/>
                </a:cubicBezTo>
                <a:lnTo>
                  <a:pt x="45184" y="1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2474676" y="2415297"/>
            <a:ext cx="638413" cy="571992"/>
          </a:xfrm>
          <a:custGeom>
            <a:avLst/>
            <a:gdLst/>
            <a:ahLst/>
            <a:cxnLst/>
            <a:rect l="l" t="t" r="r" b="b"/>
            <a:pathLst>
              <a:path w="18742" h="18741" extrusionOk="0">
                <a:moveTo>
                  <a:pt x="9371" y="0"/>
                </a:moveTo>
                <a:cubicBezTo>
                  <a:pt x="4192" y="0"/>
                  <a:pt x="1" y="4191"/>
                  <a:pt x="1" y="9370"/>
                </a:cubicBezTo>
                <a:cubicBezTo>
                  <a:pt x="1" y="14538"/>
                  <a:pt x="4192" y="18741"/>
                  <a:pt x="9371" y="18741"/>
                </a:cubicBezTo>
                <a:cubicBezTo>
                  <a:pt x="14539" y="18741"/>
                  <a:pt x="18741" y="14538"/>
                  <a:pt x="18741" y="9370"/>
                </a:cubicBezTo>
                <a:cubicBezTo>
                  <a:pt x="18741" y="4191"/>
                  <a:pt x="14539" y="0"/>
                  <a:pt x="9371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2556226" y="2488335"/>
            <a:ext cx="474943" cy="425919"/>
          </a:xfrm>
          <a:custGeom>
            <a:avLst/>
            <a:gdLst/>
            <a:ahLst/>
            <a:cxnLst/>
            <a:rect l="l" t="t" r="r" b="b"/>
            <a:pathLst>
              <a:path w="13943" h="13955" extrusionOk="0">
                <a:moveTo>
                  <a:pt x="6977" y="0"/>
                </a:moveTo>
                <a:cubicBezTo>
                  <a:pt x="3120" y="0"/>
                  <a:pt x="0" y="3120"/>
                  <a:pt x="0" y="6977"/>
                </a:cubicBezTo>
                <a:cubicBezTo>
                  <a:pt x="0" y="10823"/>
                  <a:pt x="3120" y="13954"/>
                  <a:pt x="6977" y="13954"/>
                </a:cubicBezTo>
                <a:cubicBezTo>
                  <a:pt x="10823" y="13954"/>
                  <a:pt x="13942" y="10823"/>
                  <a:pt x="13942" y="6977"/>
                </a:cubicBezTo>
                <a:cubicBezTo>
                  <a:pt x="13942" y="3120"/>
                  <a:pt x="10823" y="0"/>
                  <a:pt x="6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15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2782923" y="2618785"/>
            <a:ext cx="15056" cy="22921"/>
          </a:xfrm>
          <a:custGeom>
            <a:avLst/>
            <a:gdLst/>
            <a:ahLst/>
            <a:cxnLst/>
            <a:rect l="l" t="t" r="r" b="b"/>
            <a:pathLst>
              <a:path w="442" h="751" extrusionOk="0">
                <a:moveTo>
                  <a:pt x="227" y="1"/>
                </a:moveTo>
                <a:cubicBezTo>
                  <a:pt x="96" y="1"/>
                  <a:pt x="1" y="96"/>
                  <a:pt x="1" y="227"/>
                </a:cubicBezTo>
                <a:lnTo>
                  <a:pt x="1" y="524"/>
                </a:lnTo>
                <a:cubicBezTo>
                  <a:pt x="1" y="644"/>
                  <a:pt x="96" y="751"/>
                  <a:pt x="227" y="751"/>
                </a:cubicBezTo>
                <a:cubicBezTo>
                  <a:pt x="346" y="751"/>
                  <a:pt x="441" y="644"/>
                  <a:pt x="441" y="524"/>
                </a:cubicBezTo>
                <a:lnTo>
                  <a:pt x="441" y="227"/>
                </a:lnTo>
                <a:cubicBezTo>
                  <a:pt x="441" y="96"/>
                  <a:pt x="346" y="1"/>
                  <a:pt x="227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2782923" y="2764160"/>
            <a:ext cx="15056" cy="22921"/>
          </a:xfrm>
          <a:custGeom>
            <a:avLst/>
            <a:gdLst/>
            <a:ahLst/>
            <a:cxnLst/>
            <a:rect l="l" t="t" r="r" b="b"/>
            <a:pathLst>
              <a:path w="442" h="751" extrusionOk="0">
                <a:moveTo>
                  <a:pt x="227" y="0"/>
                </a:moveTo>
                <a:cubicBezTo>
                  <a:pt x="96" y="0"/>
                  <a:pt x="1" y="95"/>
                  <a:pt x="1" y="226"/>
                </a:cubicBezTo>
                <a:lnTo>
                  <a:pt x="1" y="524"/>
                </a:lnTo>
                <a:cubicBezTo>
                  <a:pt x="1" y="643"/>
                  <a:pt x="96" y="750"/>
                  <a:pt x="227" y="750"/>
                </a:cubicBezTo>
                <a:cubicBezTo>
                  <a:pt x="346" y="750"/>
                  <a:pt x="441" y="643"/>
                  <a:pt x="441" y="524"/>
                </a:cubicBezTo>
                <a:lnTo>
                  <a:pt x="441" y="226"/>
                </a:lnTo>
                <a:cubicBezTo>
                  <a:pt x="441" y="95"/>
                  <a:pt x="346" y="0"/>
                  <a:pt x="227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2862838" y="2691458"/>
            <a:ext cx="25173" cy="18221"/>
          </a:xfrm>
          <a:custGeom>
            <a:avLst/>
            <a:gdLst/>
            <a:ahLst/>
            <a:cxnLst/>
            <a:rect l="l" t="t" r="r" b="b"/>
            <a:pathLst>
              <a:path w="739" h="597" extrusionOk="0">
                <a:moveTo>
                  <a:pt x="262" y="1"/>
                </a:moveTo>
                <a:cubicBezTo>
                  <a:pt x="119" y="1"/>
                  <a:pt x="0" y="156"/>
                  <a:pt x="0" y="299"/>
                </a:cubicBezTo>
                <a:cubicBezTo>
                  <a:pt x="0" y="441"/>
                  <a:pt x="119" y="596"/>
                  <a:pt x="262" y="596"/>
                </a:cubicBezTo>
                <a:lnTo>
                  <a:pt x="488" y="596"/>
                </a:lnTo>
                <a:cubicBezTo>
                  <a:pt x="631" y="596"/>
                  <a:pt x="738" y="441"/>
                  <a:pt x="738" y="299"/>
                </a:cubicBezTo>
                <a:cubicBezTo>
                  <a:pt x="738" y="156"/>
                  <a:pt x="631" y="1"/>
                  <a:pt x="488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2123663" y="3436475"/>
            <a:ext cx="1333548" cy="52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rPr>
              <a:t>EXPLORATORY DATA ANALYSIS</a:t>
            </a:r>
            <a:endParaRPr sz="1200" b="1">
              <a:solidFill>
                <a:srgbClr val="434343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4591801" y="2591529"/>
            <a:ext cx="582413" cy="213707"/>
          </a:xfrm>
          <a:custGeom>
            <a:avLst/>
            <a:gdLst/>
            <a:ahLst/>
            <a:cxnLst/>
            <a:rect l="l" t="t" r="r" b="b"/>
            <a:pathLst>
              <a:path w="17098" h="7002" extrusionOk="0">
                <a:moveTo>
                  <a:pt x="1" y="1"/>
                </a:moveTo>
                <a:lnTo>
                  <a:pt x="2799" y="3501"/>
                </a:lnTo>
                <a:lnTo>
                  <a:pt x="1" y="7002"/>
                </a:lnTo>
                <a:lnTo>
                  <a:pt x="14288" y="7002"/>
                </a:lnTo>
                <a:lnTo>
                  <a:pt x="17098" y="3501"/>
                </a:lnTo>
                <a:lnTo>
                  <a:pt x="14288" y="1"/>
                </a:ln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5334401" y="2591529"/>
            <a:ext cx="582447" cy="213707"/>
          </a:xfrm>
          <a:custGeom>
            <a:avLst/>
            <a:gdLst/>
            <a:ahLst/>
            <a:cxnLst/>
            <a:rect l="l" t="t" r="r" b="b"/>
            <a:pathLst>
              <a:path w="17099" h="7002" extrusionOk="0">
                <a:moveTo>
                  <a:pt x="1" y="1"/>
                </a:moveTo>
                <a:lnTo>
                  <a:pt x="2799" y="3501"/>
                </a:lnTo>
                <a:lnTo>
                  <a:pt x="1" y="7002"/>
                </a:lnTo>
                <a:lnTo>
                  <a:pt x="14288" y="7002"/>
                </a:lnTo>
                <a:lnTo>
                  <a:pt x="17098" y="3501"/>
                </a:lnTo>
                <a:lnTo>
                  <a:pt x="14288" y="1"/>
                </a:ln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5250058" y="2706718"/>
            <a:ext cx="34" cy="736256"/>
          </a:xfrm>
          <a:custGeom>
            <a:avLst/>
            <a:gdLst/>
            <a:ahLst/>
            <a:cxnLst/>
            <a:rect l="l" t="t" r="r" b="b"/>
            <a:pathLst>
              <a:path w="1" h="24123" fill="none" extrusionOk="0">
                <a:moveTo>
                  <a:pt x="0" y="1"/>
                </a:moveTo>
                <a:lnTo>
                  <a:pt x="0" y="24123"/>
                </a:lnTo>
              </a:path>
            </a:pathLst>
          </a:custGeom>
          <a:noFill/>
          <a:ln w="17850" cap="rnd" cmpd="sng">
            <a:solidFill>
              <a:srgbClr val="9DB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4480684" y="3333972"/>
            <a:ext cx="1539146" cy="964460"/>
          </a:xfrm>
          <a:custGeom>
            <a:avLst/>
            <a:gdLst/>
            <a:ahLst/>
            <a:cxnLst/>
            <a:rect l="l" t="t" r="r" b="b"/>
            <a:pathLst>
              <a:path w="45185" h="31600" extrusionOk="0">
                <a:moveTo>
                  <a:pt x="22597" y="0"/>
                </a:moveTo>
                <a:cubicBezTo>
                  <a:pt x="21384" y="0"/>
                  <a:pt x="20169" y="464"/>
                  <a:pt x="19241" y="1393"/>
                </a:cubicBezTo>
                <a:lnTo>
                  <a:pt x="18253" y="2381"/>
                </a:lnTo>
                <a:cubicBezTo>
                  <a:pt x="18205" y="2429"/>
                  <a:pt x="18169" y="2477"/>
                  <a:pt x="18134" y="2524"/>
                </a:cubicBezTo>
                <a:lnTo>
                  <a:pt x="7394" y="2524"/>
                </a:lnTo>
                <a:cubicBezTo>
                  <a:pt x="3310" y="2524"/>
                  <a:pt x="0" y="5846"/>
                  <a:pt x="0" y="9930"/>
                </a:cubicBezTo>
                <a:lnTo>
                  <a:pt x="0" y="28742"/>
                </a:lnTo>
                <a:cubicBezTo>
                  <a:pt x="0" y="30325"/>
                  <a:pt x="1274" y="31599"/>
                  <a:pt x="2858" y="31599"/>
                </a:cubicBezTo>
                <a:lnTo>
                  <a:pt x="42327" y="31599"/>
                </a:lnTo>
                <a:cubicBezTo>
                  <a:pt x="43899" y="31599"/>
                  <a:pt x="45185" y="30325"/>
                  <a:pt x="45185" y="28742"/>
                </a:cubicBezTo>
                <a:lnTo>
                  <a:pt x="45185" y="9930"/>
                </a:lnTo>
                <a:cubicBezTo>
                  <a:pt x="45185" y="5846"/>
                  <a:pt x="41863" y="2524"/>
                  <a:pt x="37779" y="2524"/>
                </a:cubicBezTo>
                <a:lnTo>
                  <a:pt x="27051" y="2524"/>
                </a:lnTo>
                <a:cubicBezTo>
                  <a:pt x="27016" y="2477"/>
                  <a:pt x="26980" y="2429"/>
                  <a:pt x="26944" y="2381"/>
                </a:cubicBezTo>
                <a:lnTo>
                  <a:pt x="25944" y="1393"/>
                </a:lnTo>
                <a:cubicBezTo>
                  <a:pt x="25021" y="464"/>
                  <a:pt x="23810" y="0"/>
                  <a:pt x="2259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4480684" y="3969893"/>
            <a:ext cx="1539146" cy="328557"/>
          </a:xfrm>
          <a:custGeom>
            <a:avLst/>
            <a:gdLst/>
            <a:ahLst/>
            <a:cxnLst/>
            <a:rect l="l" t="t" r="r" b="b"/>
            <a:pathLst>
              <a:path w="45185" h="10765" extrusionOk="0">
                <a:moveTo>
                  <a:pt x="0" y="1"/>
                </a:moveTo>
                <a:lnTo>
                  <a:pt x="0" y="7919"/>
                </a:lnTo>
                <a:cubicBezTo>
                  <a:pt x="0" y="9490"/>
                  <a:pt x="1274" y="10764"/>
                  <a:pt x="2846" y="10764"/>
                </a:cubicBezTo>
                <a:lnTo>
                  <a:pt x="42327" y="10764"/>
                </a:lnTo>
                <a:cubicBezTo>
                  <a:pt x="43911" y="10764"/>
                  <a:pt x="45185" y="9490"/>
                  <a:pt x="45185" y="7919"/>
                </a:cubicBezTo>
                <a:lnTo>
                  <a:pt x="45185" y="1"/>
                </a:ln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4930876" y="2415297"/>
            <a:ext cx="638379" cy="571992"/>
          </a:xfrm>
          <a:custGeom>
            <a:avLst/>
            <a:gdLst/>
            <a:ahLst/>
            <a:cxnLst/>
            <a:rect l="l" t="t" r="r" b="b"/>
            <a:pathLst>
              <a:path w="18741" h="18741" extrusionOk="0">
                <a:moveTo>
                  <a:pt x="9370" y="0"/>
                </a:moveTo>
                <a:cubicBezTo>
                  <a:pt x="4203" y="0"/>
                  <a:pt x="0" y="4191"/>
                  <a:pt x="0" y="9370"/>
                </a:cubicBezTo>
                <a:cubicBezTo>
                  <a:pt x="0" y="14538"/>
                  <a:pt x="4203" y="18741"/>
                  <a:pt x="9370" y="18741"/>
                </a:cubicBezTo>
                <a:cubicBezTo>
                  <a:pt x="14550" y="18741"/>
                  <a:pt x="18741" y="14538"/>
                  <a:pt x="18741" y="9370"/>
                </a:cubicBezTo>
                <a:cubicBezTo>
                  <a:pt x="18741" y="4191"/>
                  <a:pt x="14550" y="0"/>
                  <a:pt x="9370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5012801" y="2488335"/>
            <a:ext cx="474943" cy="425919"/>
          </a:xfrm>
          <a:custGeom>
            <a:avLst/>
            <a:gdLst/>
            <a:ahLst/>
            <a:cxnLst/>
            <a:rect l="l" t="t" r="r" b="b"/>
            <a:pathLst>
              <a:path w="13943" h="13955" extrusionOk="0">
                <a:moveTo>
                  <a:pt x="6965" y="0"/>
                </a:moveTo>
                <a:cubicBezTo>
                  <a:pt x="3120" y="0"/>
                  <a:pt x="0" y="3120"/>
                  <a:pt x="0" y="6977"/>
                </a:cubicBezTo>
                <a:cubicBezTo>
                  <a:pt x="0" y="10823"/>
                  <a:pt x="3120" y="13954"/>
                  <a:pt x="6965" y="13954"/>
                </a:cubicBezTo>
                <a:cubicBezTo>
                  <a:pt x="10823" y="13954"/>
                  <a:pt x="13943" y="10823"/>
                  <a:pt x="13943" y="6977"/>
                </a:cubicBezTo>
                <a:cubicBezTo>
                  <a:pt x="13943" y="3120"/>
                  <a:pt x="10823" y="0"/>
                  <a:pt x="69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15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4582270" y="3436475"/>
            <a:ext cx="1333548" cy="52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rPr>
              <a:t>MODEL SELECTION</a:t>
            </a:r>
            <a:endParaRPr sz="1200" b="1">
              <a:solidFill>
                <a:srgbClr val="434343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4021975" y="1964673"/>
            <a:ext cx="34" cy="736622"/>
          </a:xfrm>
          <a:custGeom>
            <a:avLst/>
            <a:gdLst/>
            <a:ahLst/>
            <a:cxnLst/>
            <a:rect l="l" t="t" r="r" b="b"/>
            <a:pathLst>
              <a:path w="1" h="24135" fill="none" extrusionOk="0">
                <a:moveTo>
                  <a:pt x="0" y="24134"/>
                </a:moveTo>
                <a:lnTo>
                  <a:pt x="0" y="0"/>
                </a:lnTo>
              </a:path>
            </a:pathLst>
          </a:custGeom>
          <a:noFill/>
          <a:ln w="17850" cap="rnd" cmpd="sng">
            <a:solidFill>
              <a:srgbClr val="9DB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3252601" y="1109605"/>
            <a:ext cx="1538738" cy="964186"/>
          </a:xfrm>
          <a:custGeom>
            <a:avLst/>
            <a:gdLst/>
            <a:ahLst/>
            <a:cxnLst/>
            <a:rect l="l" t="t" r="r" b="b"/>
            <a:pathLst>
              <a:path w="45173" h="31591" extrusionOk="0">
                <a:moveTo>
                  <a:pt x="2846" y="0"/>
                </a:moveTo>
                <a:cubicBezTo>
                  <a:pt x="1274" y="0"/>
                  <a:pt x="0" y="1274"/>
                  <a:pt x="0" y="2846"/>
                </a:cubicBezTo>
                <a:lnTo>
                  <a:pt x="0" y="21669"/>
                </a:lnTo>
                <a:cubicBezTo>
                  <a:pt x="0" y="25753"/>
                  <a:pt x="3310" y="29063"/>
                  <a:pt x="7394" y="29063"/>
                </a:cubicBezTo>
                <a:lnTo>
                  <a:pt x="18121" y="29063"/>
                </a:lnTo>
                <a:cubicBezTo>
                  <a:pt x="18157" y="29111"/>
                  <a:pt x="18193" y="29170"/>
                  <a:pt x="18241" y="29206"/>
                </a:cubicBezTo>
                <a:lnTo>
                  <a:pt x="19229" y="30206"/>
                </a:lnTo>
                <a:cubicBezTo>
                  <a:pt x="20157" y="31129"/>
                  <a:pt x="21369" y="31590"/>
                  <a:pt x="22580" y="31590"/>
                </a:cubicBezTo>
                <a:cubicBezTo>
                  <a:pt x="23792" y="31590"/>
                  <a:pt x="25003" y="31129"/>
                  <a:pt x="25932" y="30206"/>
                </a:cubicBezTo>
                <a:lnTo>
                  <a:pt x="26920" y="29206"/>
                </a:lnTo>
                <a:cubicBezTo>
                  <a:pt x="26968" y="29170"/>
                  <a:pt x="27004" y="29111"/>
                  <a:pt x="27039" y="29063"/>
                </a:cubicBezTo>
                <a:lnTo>
                  <a:pt x="37779" y="29063"/>
                </a:lnTo>
                <a:cubicBezTo>
                  <a:pt x="41863" y="29063"/>
                  <a:pt x="45172" y="25753"/>
                  <a:pt x="45172" y="21669"/>
                </a:cubicBezTo>
                <a:lnTo>
                  <a:pt x="45172" y="2846"/>
                </a:lnTo>
                <a:cubicBezTo>
                  <a:pt x="45172" y="1274"/>
                  <a:pt x="43899" y="0"/>
                  <a:pt x="42327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3355193" y="1438121"/>
            <a:ext cx="1333548" cy="52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rPr>
              <a:t>FEATURE EXPLORATION</a:t>
            </a:r>
            <a:endParaRPr sz="1200" b="1">
              <a:solidFill>
                <a:srgbClr val="434343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3360482" y="2591529"/>
            <a:ext cx="582413" cy="213707"/>
          </a:xfrm>
          <a:custGeom>
            <a:avLst/>
            <a:gdLst/>
            <a:ahLst/>
            <a:cxnLst/>
            <a:rect l="l" t="t" r="r" b="b"/>
            <a:pathLst>
              <a:path w="17098" h="7002" extrusionOk="0">
                <a:moveTo>
                  <a:pt x="0" y="1"/>
                </a:moveTo>
                <a:lnTo>
                  <a:pt x="2798" y="3501"/>
                </a:lnTo>
                <a:lnTo>
                  <a:pt x="0" y="7002"/>
                </a:lnTo>
                <a:lnTo>
                  <a:pt x="14288" y="7002"/>
                </a:lnTo>
                <a:lnTo>
                  <a:pt x="17098" y="3501"/>
                </a:lnTo>
                <a:lnTo>
                  <a:pt x="14288" y="1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4104308" y="2591529"/>
            <a:ext cx="582413" cy="213707"/>
          </a:xfrm>
          <a:custGeom>
            <a:avLst/>
            <a:gdLst/>
            <a:ahLst/>
            <a:cxnLst/>
            <a:rect l="l" t="t" r="r" b="b"/>
            <a:pathLst>
              <a:path w="17098" h="7002" extrusionOk="0">
                <a:moveTo>
                  <a:pt x="0" y="1"/>
                </a:moveTo>
                <a:lnTo>
                  <a:pt x="2798" y="3501"/>
                </a:lnTo>
                <a:lnTo>
                  <a:pt x="0" y="7002"/>
                </a:lnTo>
                <a:lnTo>
                  <a:pt x="14288" y="7002"/>
                </a:lnTo>
                <a:lnTo>
                  <a:pt x="17098" y="3501"/>
                </a:lnTo>
                <a:lnTo>
                  <a:pt x="14288" y="1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3702793" y="2415297"/>
            <a:ext cx="638379" cy="571992"/>
          </a:xfrm>
          <a:custGeom>
            <a:avLst/>
            <a:gdLst/>
            <a:ahLst/>
            <a:cxnLst/>
            <a:rect l="l" t="t" r="r" b="b"/>
            <a:pathLst>
              <a:path w="18741" h="18741" extrusionOk="0">
                <a:moveTo>
                  <a:pt x="9370" y="0"/>
                </a:moveTo>
                <a:cubicBezTo>
                  <a:pt x="4191" y="0"/>
                  <a:pt x="0" y="4191"/>
                  <a:pt x="0" y="9370"/>
                </a:cubicBezTo>
                <a:cubicBezTo>
                  <a:pt x="0" y="14538"/>
                  <a:pt x="4191" y="18741"/>
                  <a:pt x="9370" y="18741"/>
                </a:cubicBezTo>
                <a:cubicBezTo>
                  <a:pt x="14550" y="18741"/>
                  <a:pt x="18741" y="14538"/>
                  <a:pt x="18741" y="9370"/>
                </a:cubicBezTo>
                <a:cubicBezTo>
                  <a:pt x="18741" y="4191"/>
                  <a:pt x="14550" y="0"/>
                  <a:pt x="9370" y="0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3784309" y="2488335"/>
            <a:ext cx="475352" cy="425919"/>
          </a:xfrm>
          <a:custGeom>
            <a:avLst/>
            <a:gdLst/>
            <a:ahLst/>
            <a:cxnLst/>
            <a:rect l="l" t="t" r="r" b="b"/>
            <a:pathLst>
              <a:path w="13955" h="13955" extrusionOk="0">
                <a:moveTo>
                  <a:pt x="6977" y="0"/>
                </a:moveTo>
                <a:cubicBezTo>
                  <a:pt x="3120" y="0"/>
                  <a:pt x="0" y="3120"/>
                  <a:pt x="0" y="6977"/>
                </a:cubicBezTo>
                <a:cubicBezTo>
                  <a:pt x="0" y="10823"/>
                  <a:pt x="3120" y="13954"/>
                  <a:pt x="6977" y="13954"/>
                </a:cubicBezTo>
                <a:cubicBezTo>
                  <a:pt x="10823" y="13954"/>
                  <a:pt x="13954" y="10823"/>
                  <a:pt x="13954" y="6977"/>
                </a:cubicBezTo>
                <a:cubicBezTo>
                  <a:pt x="13954" y="3120"/>
                  <a:pt x="10823" y="0"/>
                  <a:pt x="69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15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3252601" y="1109605"/>
            <a:ext cx="1538738" cy="328527"/>
          </a:xfrm>
          <a:custGeom>
            <a:avLst/>
            <a:gdLst/>
            <a:ahLst/>
            <a:cxnLst/>
            <a:rect l="l" t="t" r="r" b="b"/>
            <a:pathLst>
              <a:path w="45173" h="10764" extrusionOk="0">
                <a:moveTo>
                  <a:pt x="2846" y="0"/>
                </a:moveTo>
                <a:cubicBezTo>
                  <a:pt x="1274" y="0"/>
                  <a:pt x="0" y="1274"/>
                  <a:pt x="0" y="2846"/>
                </a:cubicBezTo>
                <a:lnTo>
                  <a:pt x="0" y="10763"/>
                </a:lnTo>
                <a:lnTo>
                  <a:pt x="45172" y="10763"/>
                </a:lnTo>
                <a:lnTo>
                  <a:pt x="45172" y="2846"/>
                </a:lnTo>
                <a:cubicBezTo>
                  <a:pt x="45172" y="1274"/>
                  <a:pt x="43899" y="0"/>
                  <a:pt x="42327" y="0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7917933" y="2591529"/>
            <a:ext cx="582447" cy="213707"/>
          </a:xfrm>
          <a:custGeom>
            <a:avLst/>
            <a:gdLst/>
            <a:ahLst/>
            <a:cxnLst/>
            <a:rect l="l" t="t" r="r" b="b"/>
            <a:pathLst>
              <a:path w="17099" h="7002" extrusionOk="0">
                <a:moveTo>
                  <a:pt x="1" y="1"/>
                </a:moveTo>
                <a:lnTo>
                  <a:pt x="2811" y="3501"/>
                </a:lnTo>
                <a:lnTo>
                  <a:pt x="1" y="7002"/>
                </a:lnTo>
                <a:lnTo>
                  <a:pt x="14300" y="7002"/>
                </a:lnTo>
                <a:lnTo>
                  <a:pt x="17098" y="3501"/>
                </a:lnTo>
                <a:lnTo>
                  <a:pt x="14300" y="1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7045140" y="2591529"/>
            <a:ext cx="582413" cy="213707"/>
          </a:xfrm>
          <a:custGeom>
            <a:avLst/>
            <a:gdLst/>
            <a:ahLst/>
            <a:cxnLst/>
            <a:rect l="l" t="t" r="r" b="b"/>
            <a:pathLst>
              <a:path w="17098" h="7002" extrusionOk="0">
                <a:moveTo>
                  <a:pt x="0" y="1"/>
                </a:moveTo>
                <a:lnTo>
                  <a:pt x="2798" y="3501"/>
                </a:lnTo>
                <a:lnTo>
                  <a:pt x="0" y="7002"/>
                </a:lnTo>
                <a:lnTo>
                  <a:pt x="14288" y="7002"/>
                </a:lnTo>
                <a:lnTo>
                  <a:pt x="17098" y="3501"/>
                </a:lnTo>
                <a:lnTo>
                  <a:pt x="14288" y="1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7706633" y="2706718"/>
            <a:ext cx="34" cy="736256"/>
          </a:xfrm>
          <a:custGeom>
            <a:avLst/>
            <a:gdLst/>
            <a:ahLst/>
            <a:cxnLst/>
            <a:rect l="l" t="t" r="r" b="b"/>
            <a:pathLst>
              <a:path w="1" h="24123" fill="none" extrusionOk="0">
                <a:moveTo>
                  <a:pt x="1" y="1"/>
                </a:moveTo>
                <a:lnTo>
                  <a:pt x="1" y="24123"/>
                </a:lnTo>
              </a:path>
            </a:pathLst>
          </a:custGeom>
          <a:noFill/>
          <a:ln w="17850" cap="rnd" cmpd="sng">
            <a:solidFill>
              <a:srgbClr val="9DB6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7" name="Google Shape;397;p27"/>
          <p:cNvSpPr/>
          <p:nvPr/>
        </p:nvSpPr>
        <p:spPr>
          <a:xfrm>
            <a:off x="6934840" y="3333972"/>
            <a:ext cx="1539146" cy="964460"/>
          </a:xfrm>
          <a:custGeom>
            <a:avLst/>
            <a:gdLst/>
            <a:ahLst/>
            <a:cxnLst/>
            <a:rect l="l" t="t" r="r" b="b"/>
            <a:pathLst>
              <a:path w="45185" h="31600" extrusionOk="0">
                <a:moveTo>
                  <a:pt x="22600" y="0"/>
                </a:moveTo>
                <a:cubicBezTo>
                  <a:pt x="21387" y="0"/>
                  <a:pt x="20175" y="464"/>
                  <a:pt x="19252" y="1393"/>
                </a:cubicBezTo>
                <a:lnTo>
                  <a:pt x="18264" y="2381"/>
                </a:lnTo>
                <a:cubicBezTo>
                  <a:pt x="18217" y="2429"/>
                  <a:pt x="18181" y="2477"/>
                  <a:pt x="18145" y="2524"/>
                </a:cubicBezTo>
                <a:lnTo>
                  <a:pt x="7406" y="2524"/>
                </a:lnTo>
                <a:cubicBezTo>
                  <a:pt x="3322" y="2524"/>
                  <a:pt x="0" y="5846"/>
                  <a:pt x="0" y="9930"/>
                </a:cubicBezTo>
                <a:lnTo>
                  <a:pt x="0" y="28742"/>
                </a:lnTo>
                <a:cubicBezTo>
                  <a:pt x="0" y="30325"/>
                  <a:pt x="1286" y="31599"/>
                  <a:pt x="2857" y="31599"/>
                </a:cubicBezTo>
                <a:lnTo>
                  <a:pt x="42327" y="31599"/>
                </a:lnTo>
                <a:cubicBezTo>
                  <a:pt x="43910" y="31599"/>
                  <a:pt x="45184" y="30325"/>
                  <a:pt x="45184" y="28742"/>
                </a:cubicBezTo>
                <a:lnTo>
                  <a:pt x="45184" y="9930"/>
                </a:lnTo>
                <a:cubicBezTo>
                  <a:pt x="45184" y="5846"/>
                  <a:pt x="41874" y="2524"/>
                  <a:pt x="37790" y="2524"/>
                </a:cubicBezTo>
                <a:lnTo>
                  <a:pt x="27063" y="2524"/>
                </a:lnTo>
                <a:cubicBezTo>
                  <a:pt x="27027" y="2477"/>
                  <a:pt x="26991" y="2429"/>
                  <a:pt x="26944" y="2381"/>
                </a:cubicBezTo>
                <a:lnTo>
                  <a:pt x="25956" y="1393"/>
                </a:lnTo>
                <a:cubicBezTo>
                  <a:pt x="25027" y="464"/>
                  <a:pt x="23812" y="0"/>
                  <a:pt x="22600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7387451" y="2415297"/>
            <a:ext cx="638379" cy="571992"/>
          </a:xfrm>
          <a:custGeom>
            <a:avLst/>
            <a:gdLst/>
            <a:ahLst/>
            <a:cxnLst/>
            <a:rect l="l" t="t" r="r" b="b"/>
            <a:pathLst>
              <a:path w="18741" h="18741" extrusionOk="0">
                <a:moveTo>
                  <a:pt x="9371" y="0"/>
                </a:moveTo>
                <a:cubicBezTo>
                  <a:pt x="4191" y="0"/>
                  <a:pt x="0" y="4191"/>
                  <a:pt x="0" y="9370"/>
                </a:cubicBezTo>
                <a:cubicBezTo>
                  <a:pt x="0" y="14538"/>
                  <a:pt x="4191" y="18741"/>
                  <a:pt x="9371" y="18741"/>
                </a:cubicBezTo>
                <a:cubicBezTo>
                  <a:pt x="14550" y="18741"/>
                  <a:pt x="18741" y="14538"/>
                  <a:pt x="18741" y="9370"/>
                </a:cubicBezTo>
                <a:cubicBezTo>
                  <a:pt x="18741" y="4191"/>
                  <a:pt x="14550" y="0"/>
                  <a:pt x="9371" y="0"/>
                </a:cubicBez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9" name="Google Shape;399;p27"/>
          <p:cNvSpPr/>
          <p:nvPr/>
        </p:nvSpPr>
        <p:spPr>
          <a:xfrm>
            <a:off x="7468967" y="2488335"/>
            <a:ext cx="475352" cy="425919"/>
          </a:xfrm>
          <a:custGeom>
            <a:avLst/>
            <a:gdLst/>
            <a:ahLst/>
            <a:cxnLst/>
            <a:rect l="l" t="t" r="r" b="b"/>
            <a:pathLst>
              <a:path w="13955" h="13955" extrusionOk="0">
                <a:moveTo>
                  <a:pt x="6978" y="0"/>
                </a:moveTo>
                <a:cubicBezTo>
                  <a:pt x="3120" y="0"/>
                  <a:pt x="1" y="3120"/>
                  <a:pt x="1" y="6977"/>
                </a:cubicBezTo>
                <a:cubicBezTo>
                  <a:pt x="1" y="10823"/>
                  <a:pt x="3120" y="13954"/>
                  <a:pt x="6978" y="13954"/>
                </a:cubicBezTo>
                <a:cubicBezTo>
                  <a:pt x="10823" y="13954"/>
                  <a:pt x="13955" y="10823"/>
                  <a:pt x="13955" y="6977"/>
                </a:cubicBezTo>
                <a:cubicBezTo>
                  <a:pt x="13955" y="3120"/>
                  <a:pt x="10823" y="0"/>
                  <a:pt x="69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 sz="15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0" name="Google Shape;400;p27"/>
          <p:cNvSpPr txBox="1"/>
          <p:nvPr/>
        </p:nvSpPr>
        <p:spPr>
          <a:xfrm>
            <a:off x="7043287" y="3436475"/>
            <a:ext cx="1333548" cy="52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rPr>
              <a:t>CONCLUSION</a:t>
            </a:r>
            <a:endParaRPr sz="1200" b="1">
              <a:solidFill>
                <a:srgbClr val="434343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6934840" y="3969893"/>
            <a:ext cx="1539146" cy="328557"/>
          </a:xfrm>
          <a:custGeom>
            <a:avLst/>
            <a:gdLst/>
            <a:ahLst/>
            <a:cxnLst/>
            <a:rect l="l" t="t" r="r" b="b"/>
            <a:pathLst>
              <a:path w="45185" h="10765" extrusionOk="0">
                <a:moveTo>
                  <a:pt x="0" y="1"/>
                </a:moveTo>
                <a:lnTo>
                  <a:pt x="0" y="7919"/>
                </a:lnTo>
                <a:cubicBezTo>
                  <a:pt x="0" y="9490"/>
                  <a:pt x="1286" y="10764"/>
                  <a:pt x="2857" y="10764"/>
                </a:cubicBezTo>
                <a:lnTo>
                  <a:pt x="42339" y="10764"/>
                </a:lnTo>
                <a:cubicBezTo>
                  <a:pt x="43910" y="10764"/>
                  <a:pt x="45184" y="9490"/>
                  <a:pt x="45184" y="7919"/>
                </a:cubicBezTo>
                <a:lnTo>
                  <a:pt x="45184" y="1"/>
                </a:lnTo>
                <a:close/>
              </a:path>
            </a:pathLst>
          </a:cu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02" name="Google Shape;4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8"/>
          <p:cNvGrpSpPr/>
          <p:nvPr/>
        </p:nvGrpSpPr>
        <p:grpSpPr>
          <a:xfrm>
            <a:off x="6270525" y="1220188"/>
            <a:ext cx="2179549" cy="2522077"/>
            <a:chOff x="4386721" y="1217320"/>
            <a:chExt cx="2179549" cy="2522077"/>
          </a:xfrm>
        </p:grpSpPr>
        <p:sp>
          <p:nvSpPr>
            <p:cNvPr id="409" name="Google Shape;409;p28"/>
            <p:cNvSpPr/>
            <p:nvPr/>
          </p:nvSpPr>
          <p:spPr>
            <a:xfrm>
              <a:off x="4395840" y="1448352"/>
              <a:ext cx="2145208" cy="2281948"/>
            </a:xfrm>
            <a:custGeom>
              <a:avLst/>
              <a:gdLst/>
              <a:ahLst/>
              <a:cxnLst/>
              <a:rect l="l" t="t" r="r" b="b"/>
              <a:pathLst>
                <a:path w="99511" h="105854" extrusionOk="0">
                  <a:moveTo>
                    <a:pt x="11527" y="0"/>
                  </a:moveTo>
                  <a:cubicBezTo>
                    <a:pt x="8761" y="0"/>
                    <a:pt x="4347" y="236"/>
                    <a:pt x="3252" y="1681"/>
                  </a:cubicBezTo>
                  <a:cubicBezTo>
                    <a:pt x="1626" y="3860"/>
                    <a:pt x="521" y="34233"/>
                    <a:pt x="521" y="34233"/>
                  </a:cubicBezTo>
                  <a:cubicBezTo>
                    <a:pt x="521" y="34233"/>
                    <a:pt x="1626" y="56217"/>
                    <a:pt x="813" y="66233"/>
                  </a:cubicBezTo>
                  <a:cubicBezTo>
                    <a:pt x="0" y="76281"/>
                    <a:pt x="2699" y="82785"/>
                    <a:pt x="8130" y="84411"/>
                  </a:cubicBezTo>
                  <a:cubicBezTo>
                    <a:pt x="10829" y="85224"/>
                    <a:pt x="19910" y="85427"/>
                    <a:pt x="28317" y="85427"/>
                  </a:cubicBezTo>
                  <a:cubicBezTo>
                    <a:pt x="36723" y="85427"/>
                    <a:pt x="44455" y="85224"/>
                    <a:pt x="44455" y="85224"/>
                  </a:cubicBezTo>
                  <a:lnTo>
                    <a:pt x="69657" y="84411"/>
                  </a:lnTo>
                  <a:cubicBezTo>
                    <a:pt x="69657" y="84411"/>
                    <a:pt x="71836" y="95793"/>
                    <a:pt x="72649" y="99338"/>
                  </a:cubicBezTo>
                  <a:cubicBezTo>
                    <a:pt x="73316" y="102245"/>
                    <a:pt x="73611" y="105853"/>
                    <a:pt x="74449" y="105853"/>
                  </a:cubicBezTo>
                  <a:cubicBezTo>
                    <a:pt x="74633" y="105853"/>
                    <a:pt x="74843" y="105680"/>
                    <a:pt x="75088" y="105289"/>
                  </a:cubicBezTo>
                  <a:cubicBezTo>
                    <a:pt x="76454" y="103142"/>
                    <a:pt x="79706" y="84964"/>
                    <a:pt x="79706" y="84964"/>
                  </a:cubicBezTo>
                  <a:lnTo>
                    <a:pt x="88909" y="84151"/>
                  </a:lnTo>
                  <a:cubicBezTo>
                    <a:pt x="88909" y="84151"/>
                    <a:pt x="94080" y="82525"/>
                    <a:pt x="95153" y="75728"/>
                  </a:cubicBezTo>
                  <a:cubicBezTo>
                    <a:pt x="96258" y="68964"/>
                    <a:pt x="97331" y="36672"/>
                    <a:pt x="97331" y="27730"/>
                  </a:cubicBezTo>
                  <a:cubicBezTo>
                    <a:pt x="97331" y="18787"/>
                    <a:pt x="99510" y="1974"/>
                    <a:pt x="88649" y="901"/>
                  </a:cubicBezTo>
                  <a:cubicBezTo>
                    <a:pt x="84330" y="474"/>
                    <a:pt x="78475" y="346"/>
                    <a:pt x="72987" y="346"/>
                  </a:cubicBezTo>
                  <a:cubicBezTo>
                    <a:pt x="64672" y="346"/>
                    <a:pt x="57202" y="641"/>
                    <a:pt x="57202" y="641"/>
                  </a:cubicBezTo>
                  <a:lnTo>
                    <a:pt x="13821" y="55"/>
                  </a:lnTo>
                  <a:cubicBezTo>
                    <a:pt x="13821" y="55"/>
                    <a:pt x="12868" y="0"/>
                    <a:pt x="11527" y="0"/>
                  </a:cubicBez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587615" y="1366821"/>
              <a:ext cx="1072917" cy="447210"/>
            </a:xfrm>
            <a:custGeom>
              <a:avLst/>
              <a:gdLst/>
              <a:ahLst/>
              <a:cxnLst/>
              <a:rect l="l" t="t" r="r" b="b"/>
              <a:pathLst>
                <a:path w="49770" h="20745" extrusionOk="0">
                  <a:moveTo>
                    <a:pt x="4600" y="0"/>
                  </a:moveTo>
                  <a:cubicBezTo>
                    <a:pt x="1185" y="0"/>
                    <a:pt x="210" y="2439"/>
                    <a:pt x="210" y="2439"/>
                  </a:cubicBezTo>
                  <a:cubicBezTo>
                    <a:pt x="1" y="3783"/>
                    <a:pt x="4152" y="3838"/>
                    <a:pt x="4832" y="3838"/>
                  </a:cubicBezTo>
                  <a:cubicBezTo>
                    <a:pt x="4892" y="3838"/>
                    <a:pt x="4925" y="3837"/>
                    <a:pt x="4925" y="3837"/>
                  </a:cubicBezTo>
                  <a:lnTo>
                    <a:pt x="4925" y="3837"/>
                  </a:lnTo>
                  <a:lnTo>
                    <a:pt x="4828" y="8976"/>
                  </a:lnTo>
                  <a:cubicBezTo>
                    <a:pt x="4828" y="8976"/>
                    <a:pt x="5315" y="17723"/>
                    <a:pt x="6291" y="18959"/>
                  </a:cubicBezTo>
                  <a:cubicBezTo>
                    <a:pt x="7266" y="20162"/>
                    <a:pt x="11884" y="20422"/>
                    <a:pt x="15526" y="20650"/>
                  </a:cubicBezTo>
                  <a:cubicBezTo>
                    <a:pt x="16584" y="20717"/>
                    <a:pt x="19167" y="20744"/>
                    <a:pt x="22408" y="20744"/>
                  </a:cubicBezTo>
                  <a:cubicBezTo>
                    <a:pt x="30231" y="20744"/>
                    <a:pt x="41887" y="20583"/>
                    <a:pt x="45152" y="20422"/>
                  </a:cubicBezTo>
                  <a:cubicBezTo>
                    <a:pt x="49770" y="20195"/>
                    <a:pt x="49054" y="16520"/>
                    <a:pt x="49054" y="16520"/>
                  </a:cubicBezTo>
                  <a:cubicBezTo>
                    <a:pt x="49054" y="16520"/>
                    <a:pt x="49542" y="10439"/>
                    <a:pt x="49054" y="5821"/>
                  </a:cubicBezTo>
                  <a:cubicBezTo>
                    <a:pt x="48762" y="3155"/>
                    <a:pt x="46973" y="878"/>
                    <a:pt x="44436" y="0"/>
                  </a:cubicBezTo>
                  <a:close/>
                </a:path>
              </a:pathLst>
            </a:custGeom>
            <a:solidFill>
              <a:srgbClr val="F9C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4576535" y="1359535"/>
              <a:ext cx="1086800" cy="467129"/>
            </a:xfrm>
            <a:custGeom>
              <a:avLst/>
              <a:gdLst/>
              <a:ahLst/>
              <a:cxnLst/>
              <a:rect l="l" t="t" r="r" b="b"/>
              <a:pathLst>
                <a:path w="50414" h="21669" extrusionOk="0">
                  <a:moveTo>
                    <a:pt x="4636" y="826"/>
                  </a:moveTo>
                  <a:lnTo>
                    <a:pt x="4636" y="826"/>
                  </a:lnTo>
                  <a:cubicBezTo>
                    <a:pt x="15757" y="1079"/>
                    <a:pt x="26904" y="994"/>
                    <a:pt x="37991" y="1119"/>
                  </a:cubicBezTo>
                  <a:cubicBezTo>
                    <a:pt x="38365" y="1124"/>
                    <a:pt x="38740" y="1126"/>
                    <a:pt x="39115" y="1126"/>
                  </a:cubicBezTo>
                  <a:cubicBezTo>
                    <a:pt x="39866" y="1126"/>
                    <a:pt x="40619" y="1119"/>
                    <a:pt x="41369" y="1119"/>
                  </a:cubicBezTo>
                  <a:cubicBezTo>
                    <a:pt x="42495" y="1119"/>
                    <a:pt x="43617" y="1135"/>
                    <a:pt x="44723" y="1216"/>
                  </a:cubicBezTo>
                  <a:cubicBezTo>
                    <a:pt x="46739" y="1411"/>
                    <a:pt x="48040" y="2322"/>
                    <a:pt x="48658" y="4273"/>
                  </a:cubicBezTo>
                  <a:cubicBezTo>
                    <a:pt x="49406" y="6712"/>
                    <a:pt x="49113" y="9444"/>
                    <a:pt x="49080" y="11948"/>
                  </a:cubicBezTo>
                  <a:cubicBezTo>
                    <a:pt x="49080" y="13118"/>
                    <a:pt x="49048" y="14289"/>
                    <a:pt x="49015" y="15460"/>
                  </a:cubicBezTo>
                  <a:cubicBezTo>
                    <a:pt x="49015" y="16533"/>
                    <a:pt x="49373" y="18744"/>
                    <a:pt x="48528" y="19590"/>
                  </a:cubicBezTo>
                  <a:cubicBezTo>
                    <a:pt x="48202" y="19915"/>
                    <a:pt x="47292" y="19980"/>
                    <a:pt x="46902" y="20045"/>
                  </a:cubicBezTo>
                  <a:cubicBezTo>
                    <a:pt x="46121" y="20175"/>
                    <a:pt x="45341" y="20208"/>
                    <a:pt x="44560" y="20208"/>
                  </a:cubicBezTo>
                  <a:lnTo>
                    <a:pt x="44072" y="20208"/>
                  </a:lnTo>
                  <a:cubicBezTo>
                    <a:pt x="43389" y="20208"/>
                    <a:pt x="42707" y="20273"/>
                    <a:pt x="42024" y="20305"/>
                  </a:cubicBezTo>
                  <a:cubicBezTo>
                    <a:pt x="39325" y="20370"/>
                    <a:pt x="36593" y="20435"/>
                    <a:pt x="33861" y="20500"/>
                  </a:cubicBezTo>
                  <a:cubicBezTo>
                    <a:pt x="31219" y="20536"/>
                    <a:pt x="28569" y="20572"/>
                    <a:pt x="25915" y="20572"/>
                  </a:cubicBezTo>
                  <a:cubicBezTo>
                    <a:pt x="21384" y="20572"/>
                    <a:pt x="16846" y="20467"/>
                    <a:pt x="12333" y="20078"/>
                  </a:cubicBezTo>
                  <a:cubicBezTo>
                    <a:pt x="11260" y="20012"/>
                    <a:pt x="10219" y="19882"/>
                    <a:pt x="9179" y="19655"/>
                  </a:cubicBezTo>
                  <a:cubicBezTo>
                    <a:pt x="7520" y="19167"/>
                    <a:pt x="6870" y="17931"/>
                    <a:pt x="6512" y="16338"/>
                  </a:cubicBezTo>
                  <a:cubicBezTo>
                    <a:pt x="5764" y="13248"/>
                    <a:pt x="5959" y="10029"/>
                    <a:pt x="5862" y="6875"/>
                  </a:cubicBezTo>
                  <a:cubicBezTo>
                    <a:pt x="5829" y="5476"/>
                    <a:pt x="5699" y="4110"/>
                    <a:pt x="5472" y="2745"/>
                  </a:cubicBezTo>
                  <a:cubicBezTo>
                    <a:pt x="5347" y="2022"/>
                    <a:pt x="5146" y="1300"/>
                    <a:pt x="4636" y="826"/>
                  </a:cubicBezTo>
                  <a:close/>
                  <a:moveTo>
                    <a:pt x="24014" y="1"/>
                  </a:moveTo>
                  <a:cubicBezTo>
                    <a:pt x="17110" y="1"/>
                    <a:pt x="10206" y="55"/>
                    <a:pt x="3293" y="241"/>
                  </a:cubicBezTo>
                  <a:cubicBezTo>
                    <a:pt x="3213" y="241"/>
                    <a:pt x="3151" y="267"/>
                    <a:pt x="3107" y="307"/>
                  </a:cubicBezTo>
                  <a:lnTo>
                    <a:pt x="3107" y="307"/>
                  </a:lnTo>
                  <a:cubicBezTo>
                    <a:pt x="1547" y="399"/>
                    <a:pt x="602" y="2286"/>
                    <a:pt x="138" y="3623"/>
                  </a:cubicBezTo>
                  <a:cubicBezTo>
                    <a:pt x="1" y="4016"/>
                    <a:pt x="327" y="4267"/>
                    <a:pt x="649" y="4267"/>
                  </a:cubicBezTo>
                  <a:cubicBezTo>
                    <a:pt x="860" y="4267"/>
                    <a:pt x="1069" y="4160"/>
                    <a:pt x="1146" y="3915"/>
                  </a:cubicBezTo>
                  <a:cubicBezTo>
                    <a:pt x="1342" y="3200"/>
                    <a:pt x="1667" y="2517"/>
                    <a:pt x="2155" y="1964"/>
                  </a:cubicBezTo>
                  <a:cubicBezTo>
                    <a:pt x="2453" y="1686"/>
                    <a:pt x="2860" y="1383"/>
                    <a:pt x="3288" y="1383"/>
                  </a:cubicBezTo>
                  <a:cubicBezTo>
                    <a:pt x="3560" y="1383"/>
                    <a:pt x="3840" y="1505"/>
                    <a:pt x="4106" y="1834"/>
                  </a:cubicBezTo>
                  <a:cubicBezTo>
                    <a:pt x="4236" y="2127"/>
                    <a:pt x="4333" y="2452"/>
                    <a:pt x="4398" y="2777"/>
                  </a:cubicBezTo>
                  <a:cubicBezTo>
                    <a:pt x="4659" y="4273"/>
                    <a:pt x="4789" y="5801"/>
                    <a:pt x="4789" y="7330"/>
                  </a:cubicBezTo>
                  <a:cubicBezTo>
                    <a:pt x="4854" y="10062"/>
                    <a:pt x="4789" y="12793"/>
                    <a:pt x="5244" y="15460"/>
                  </a:cubicBezTo>
                  <a:cubicBezTo>
                    <a:pt x="5569" y="17508"/>
                    <a:pt x="6154" y="19590"/>
                    <a:pt x="8236" y="20435"/>
                  </a:cubicBezTo>
                  <a:cubicBezTo>
                    <a:pt x="9829" y="21086"/>
                    <a:pt x="11715" y="21118"/>
                    <a:pt x="13406" y="21248"/>
                  </a:cubicBezTo>
                  <a:cubicBezTo>
                    <a:pt x="17688" y="21565"/>
                    <a:pt x="21981" y="21668"/>
                    <a:pt x="26272" y="21668"/>
                  </a:cubicBezTo>
                  <a:cubicBezTo>
                    <a:pt x="29476" y="21668"/>
                    <a:pt x="32680" y="21610"/>
                    <a:pt x="35877" y="21541"/>
                  </a:cubicBezTo>
                  <a:cubicBezTo>
                    <a:pt x="38349" y="21476"/>
                    <a:pt x="40788" y="21411"/>
                    <a:pt x="43259" y="21346"/>
                  </a:cubicBezTo>
                  <a:cubicBezTo>
                    <a:pt x="43682" y="21346"/>
                    <a:pt x="44105" y="21313"/>
                    <a:pt x="44560" y="21313"/>
                  </a:cubicBezTo>
                  <a:cubicBezTo>
                    <a:pt x="44663" y="21313"/>
                    <a:pt x="44771" y="21314"/>
                    <a:pt x="44886" y="21314"/>
                  </a:cubicBezTo>
                  <a:cubicBezTo>
                    <a:pt x="46516" y="21314"/>
                    <a:pt x="49257" y="21257"/>
                    <a:pt x="49926" y="19525"/>
                  </a:cubicBezTo>
                  <a:cubicBezTo>
                    <a:pt x="50251" y="18679"/>
                    <a:pt x="50089" y="17606"/>
                    <a:pt x="50089" y="16695"/>
                  </a:cubicBezTo>
                  <a:cubicBezTo>
                    <a:pt x="50089" y="15395"/>
                    <a:pt x="50154" y="14094"/>
                    <a:pt x="50186" y="12793"/>
                  </a:cubicBezTo>
                  <a:cubicBezTo>
                    <a:pt x="50219" y="10322"/>
                    <a:pt x="50414" y="7720"/>
                    <a:pt x="49991" y="5249"/>
                  </a:cubicBezTo>
                  <a:cubicBezTo>
                    <a:pt x="49731" y="3590"/>
                    <a:pt x="49048" y="1802"/>
                    <a:pt x="47552" y="891"/>
                  </a:cubicBezTo>
                  <a:cubicBezTo>
                    <a:pt x="46251" y="111"/>
                    <a:pt x="44625" y="78"/>
                    <a:pt x="43162" y="78"/>
                  </a:cubicBezTo>
                  <a:cubicBezTo>
                    <a:pt x="36774" y="47"/>
                    <a:pt x="30394" y="1"/>
                    <a:pt x="240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4386721" y="1429015"/>
              <a:ext cx="1519179" cy="1875502"/>
            </a:xfrm>
            <a:custGeom>
              <a:avLst/>
              <a:gdLst/>
              <a:ahLst/>
              <a:cxnLst/>
              <a:rect l="l" t="t" r="r" b="b"/>
              <a:pathLst>
                <a:path w="70471" h="87000" extrusionOk="0">
                  <a:moveTo>
                    <a:pt x="8967" y="1"/>
                  </a:moveTo>
                  <a:cubicBezTo>
                    <a:pt x="8213" y="1"/>
                    <a:pt x="7466" y="68"/>
                    <a:pt x="6732" y="270"/>
                  </a:cubicBezTo>
                  <a:cubicBezTo>
                    <a:pt x="4846" y="757"/>
                    <a:pt x="3383" y="2253"/>
                    <a:pt x="2895" y="4139"/>
                  </a:cubicBezTo>
                  <a:cubicBezTo>
                    <a:pt x="2179" y="6546"/>
                    <a:pt x="2114" y="9212"/>
                    <a:pt x="1919" y="11716"/>
                  </a:cubicBezTo>
                  <a:cubicBezTo>
                    <a:pt x="1691" y="14448"/>
                    <a:pt x="1496" y="17180"/>
                    <a:pt x="1334" y="19879"/>
                  </a:cubicBezTo>
                  <a:cubicBezTo>
                    <a:pt x="618" y="31228"/>
                    <a:pt x="0" y="42577"/>
                    <a:pt x="66" y="53959"/>
                  </a:cubicBezTo>
                  <a:cubicBezTo>
                    <a:pt x="98" y="59650"/>
                    <a:pt x="261" y="65374"/>
                    <a:pt x="716" y="71065"/>
                  </a:cubicBezTo>
                  <a:cubicBezTo>
                    <a:pt x="1074" y="75390"/>
                    <a:pt x="1399" y="80983"/>
                    <a:pt x="4651" y="84202"/>
                  </a:cubicBezTo>
                  <a:cubicBezTo>
                    <a:pt x="7000" y="86552"/>
                    <a:pt x="10359" y="86863"/>
                    <a:pt x="13555" y="86863"/>
                  </a:cubicBezTo>
                  <a:cubicBezTo>
                    <a:pt x="14252" y="86863"/>
                    <a:pt x="14941" y="86848"/>
                    <a:pt x="15610" y="86836"/>
                  </a:cubicBezTo>
                  <a:cubicBezTo>
                    <a:pt x="16657" y="86811"/>
                    <a:pt x="17706" y="86800"/>
                    <a:pt x="18755" y="86800"/>
                  </a:cubicBezTo>
                  <a:cubicBezTo>
                    <a:pt x="23018" y="86800"/>
                    <a:pt x="27297" y="86973"/>
                    <a:pt x="31577" y="86999"/>
                  </a:cubicBezTo>
                  <a:cubicBezTo>
                    <a:pt x="37951" y="86999"/>
                    <a:pt x="44325" y="86999"/>
                    <a:pt x="50699" y="86836"/>
                  </a:cubicBezTo>
                  <a:cubicBezTo>
                    <a:pt x="57072" y="86706"/>
                    <a:pt x="63479" y="86674"/>
                    <a:pt x="69820" y="86024"/>
                  </a:cubicBezTo>
                  <a:cubicBezTo>
                    <a:pt x="70471" y="85991"/>
                    <a:pt x="70471" y="85015"/>
                    <a:pt x="69820" y="84950"/>
                  </a:cubicBezTo>
                  <a:cubicBezTo>
                    <a:pt x="69347" y="84945"/>
                    <a:pt x="68873" y="84942"/>
                    <a:pt x="68401" y="84942"/>
                  </a:cubicBezTo>
                  <a:cubicBezTo>
                    <a:pt x="63578" y="84942"/>
                    <a:pt x="58778" y="85222"/>
                    <a:pt x="53951" y="85341"/>
                  </a:cubicBezTo>
                  <a:cubicBezTo>
                    <a:pt x="48682" y="85471"/>
                    <a:pt x="43382" y="85536"/>
                    <a:pt x="38113" y="85568"/>
                  </a:cubicBezTo>
                  <a:cubicBezTo>
                    <a:pt x="36580" y="85587"/>
                    <a:pt x="35046" y="85595"/>
                    <a:pt x="33514" y="85595"/>
                  </a:cubicBezTo>
                  <a:cubicBezTo>
                    <a:pt x="29814" y="85595"/>
                    <a:pt x="26118" y="85549"/>
                    <a:pt x="22439" y="85503"/>
                  </a:cubicBezTo>
                  <a:cubicBezTo>
                    <a:pt x="20661" y="85478"/>
                    <a:pt x="18901" y="85416"/>
                    <a:pt x="17132" y="85416"/>
                  </a:cubicBezTo>
                  <a:cubicBezTo>
                    <a:pt x="16572" y="85416"/>
                    <a:pt x="16010" y="85423"/>
                    <a:pt x="15447" y="85438"/>
                  </a:cubicBezTo>
                  <a:cubicBezTo>
                    <a:pt x="14692" y="85451"/>
                    <a:pt x="13931" y="85473"/>
                    <a:pt x="13172" y="85473"/>
                  </a:cubicBezTo>
                  <a:cubicBezTo>
                    <a:pt x="11970" y="85473"/>
                    <a:pt x="10769" y="85417"/>
                    <a:pt x="9594" y="85178"/>
                  </a:cubicBezTo>
                  <a:cubicBezTo>
                    <a:pt x="7415" y="84755"/>
                    <a:pt x="5594" y="83650"/>
                    <a:pt x="4456" y="81698"/>
                  </a:cubicBezTo>
                  <a:cubicBezTo>
                    <a:pt x="3317" y="79747"/>
                    <a:pt x="2830" y="77308"/>
                    <a:pt x="2504" y="75064"/>
                  </a:cubicBezTo>
                  <a:cubicBezTo>
                    <a:pt x="1691" y="69764"/>
                    <a:pt x="1594" y="64333"/>
                    <a:pt x="1431" y="59000"/>
                  </a:cubicBezTo>
                  <a:cubicBezTo>
                    <a:pt x="1171" y="48398"/>
                    <a:pt x="1561" y="37797"/>
                    <a:pt x="2147" y="27196"/>
                  </a:cubicBezTo>
                  <a:cubicBezTo>
                    <a:pt x="2504" y="21407"/>
                    <a:pt x="2700" y="15521"/>
                    <a:pt x="3415" y="9765"/>
                  </a:cubicBezTo>
                  <a:cubicBezTo>
                    <a:pt x="3740" y="7326"/>
                    <a:pt x="3708" y="3261"/>
                    <a:pt x="6277" y="1961"/>
                  </a:cubicBezTo>
                  <a:cubicBezTo>
                    <a:pt x="7271" y="1457"/>
                    <a:pt x="8379" y="1335"/>
                    <a:pt x="9518" y="1335"/>
                  </a:cubicBezTo>
                  <a:cubicBezTo>
                    <a:pt x="10583" y="1335"/>
                    <a:pt x="11675" y="1442"/>
                    <a:pt x="12725" y="1442"/>
                  </a:cubicBezTo>
                  <a:cubicBezTo>
                    <a:pt x="13233" y="1442"/>
                    <a:pt x="13731" y="1417"/>
                    <a:pt x="14212" y="1343"/>
                  </a:cubicBezTo>
                  <a:cubicBezTo>
                    <a:pt x="14829" y="1245"/>
                    <a:pt x="14699" y="237"/>
                    <a:pt x="14081" y="237"/>
                  </a:cubicBezTo>
                  <a:lnTo>
                    <a:pt x="14049" y="270"/>
                  </a:lnTo>
                  <a:cubicBezTo>
                    <a:pt x="13895" y="276"/>
                    <a:pt x="13742" y="279"/>
                    <a:pt x="13588" y="279"/>
                  </a:cubicBezTo>
                  <a:cubicBezTo>
                    <a:pt x="12052" y="279"/>
                    <a:pt x="10496" y="1"/>
                    <a:pt x="896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632464" y="1442833"/>
              <a:ext cx="887544" cy="1839243"/>
            </a:xfrm>
            <a:custGeom>
              <a:avLst/>
              <a:gdLst/>
              <a:ahLst/>
              <a:cxnLst/>
              <a:rect l="l" t="t" r="r" b="b"/>
              <a:pathLst>
                <a:path w="41171" h="85318" extrusionOk="0">
                  <a:moveTo>
                    <a:pt x="13808" y="0"/>
                  </a:moveTo>
                  <a:cubicBezTo>
                    <a:pt x="9335" y="0"/>
                    <a:pt x="4879" y="119"/>
                    <a:pt x="424" y="409"/>
                  </a:cubicBezTo>
                  <a:cubicBezTo>
                    <a:pt x="1" y="442"/>
                    <a:pt x="1" y="1092"/>
                    <a:pt x="424" y="1157"/>
                  </a:cubicBezTo>
                  <a:cubicBezTo>
                    <a:pt x="9301" y="1255"/>
                    <a:pt x="18179" y="1157"/>
                    <a:pt x="27057" y="1482"/>
                  </a:cubicBezTo>
                  <a:cubicBezTo>
                    <a:pt x="29203" y="1547"/>
                    <a:pt x="31642" y="1385"/>
                    <a:pt x="33724" y="1970"/>
                  </a:cubicBezTo>
                  <a:cubicBezTo>
                    <a:pt x="35545" y="2490"/>
                    <a:pt x="36878" y="3824"/>
                    <a:pt x="37724" y="5515"/>
                  </a:cubicBezTo>
                  <a:cubicBezTo>
                    <a:pt x="39480" y="9027"/>
                    <a:pt x="39577" y="13352"/>
                    <a:pt x="39577" y="17189"/>
                  </a:cubicBezTo>
                  <a:cubicBezTo>
                    <a:pt x="39740" y="34522"/>
                    <a:pt x="38862" y="51725"/>
                    <a:pt x="37626" y="69025"/>
                  </a:cubicBezTo>
                  <a:cubicBezTo>
                    <a:pt x="37463" y="71367"/>
                    <a:pt x="37366" y="73708"/>
                    <a:pt x="37073" y="76049"/>
                  </a:cubicBezTo>
                  <a:cubicBezTo>
                    <a:pt x="36878" y="78033"/>
                    <a:pt x="36423" y="80212"/>
                    <a:pt x="34992" y="81740"/>
                  </a:cubicBezTo>
                  <a:cubicBezTo>
                    <a:pt x="33464" y="83334"/>
                    <a:pt x="31220" y="83757"/>
                    <a:pt x="29106" y="83984"/>
                  </a:cubicBezTo>
                  <a:cubicBezTo>
                    <a:pt x="26765" y="84212"/>
                    <a:pt x="24423" y="84342"/>
                    <a:pt x="22082" y="84570"/>
                  </a:cubicBezTo>
                  <a:cubicBezTo>
                    <a:pt x="21626" y="84635"/>
                    <a:pt x="21594" y="85317"/>
                    <a:pt x="22082" y="85317"/>
                  </a:cubicBezTo>
                  <a:cubicBezTo>
                    <a:pt x="24358" y="85317"/>
                    <a:pt x="26634" y="85285"/>
                    <a:pt x="28911" y="85122"/>
                  </a:cubicBezTo>
                  <a:cubicBezTo>
                    <a:pt x="30634" y="85057"/>
                    <a:pt x="32325" y="84700"/>
                    <a:pt x="33886" y="84017"/>
                  </a:cubicBezTo>
                  <a:cubicBezTo>
                    <a:pt x="37106" y="82423"/>
                    <a:pt x="38016" y="78976"/>
                    <a:pt x="38374" y="75692"/>
                  </a:cubicBezTo>
                  <a:cubicBezTo>
                    <a:pt x="39285" y="66294"/>
                    <a:pt x="39740" y="56798"/>
                    <a:pt x="40228" y="47400"/>
                  </a:cubicBezTo>
                  <a:cubicBezTo>
                    <a:pt x="40715" y="37969"/>
                    <a:pt x="40846" y="28603"/>
                    <a:pt x="40878" y="19173"/>
                  </a:cubicBezTo>
                  <a:cubicBezTo>
                    <a:pt x="40911" y="12831"/>
                    <a:pt x="41171" y="1547"/>
                    <a:pt x="32716" y="539"/>
                  </a:cubicBezTo>
                  <a:cubicBezTo>
                    <a:pt x="30179" y="214"/>
                    <a:pt x="27610" y="246"/>
                    <a:pt x="25073" y="181"/>
                  </a:cubicBezTo>
                  <a:cubicBezTo>
                    <a:pt x="22342" y="84"/>
                    <a:pt x="19643" y="19"/>
                    <a:pt x="16944" y="19"/>
                  </a:cubicBezTo>
                  <a:cubicBezTo>
                    <a:pt x="15897" y="6"/>
                    <a:pt x="14852" y="0"/>
                    <a:pt x="138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4622970" y="1384930"/>
              <a:ext cx="37187" cy="56739"/>
            </a:xfrm>
            <a:custGeom>
              <a:avLst/>
              <a:gdLst/>
              <a:ahLst/>
              <a:cxnLst/>
              <a:rect l="l" t="t" r="r" b="b"/>
              <a:pathLst>
                <a:path w="1725" h="2632" extrusionOk="0">
                  <a:moveTo>
                    <a:pt x="1394" y="1"/>
                  </a:moveTo>
                  <a:cubicBezTo>
                    <a:pt x="1374" y="1"/>
                    <a:pt x="1354" y="2"/>
                    <a:pt x="1334" y="6"/>
                  </a:cubicBezTo>
                  <a:cubicBezTo>
                    <a:pt x="879" y="103"/>
                    <a:pt x="586" y="689"/>
                    <a:pt x="423" y="1079"/>
                  </a:cubicBezTo>
                  <a:cubicBezTo>
                    <a:pt x="228" y="1469"/>
                    <a:pt x="1" y="2087"/>
                    <a:pt x="163" y="2510"/>
                  </a:cubicBezTo>
                  <a:cubicBezTo>
                    <a:pt x="183" y="2588"/>
                    <a:pt x="250" y="2631"/>
                    <a:pt x="329" y="2631"/>
                  </a:cubicBezTo>
                  <a:cubicBezTo>
                    <a:pt x="381" y="2631"/>
                    <a:pt x="437" y="2613"/>
                    <a:pt x="488" y="2575"/>
                  </a:cubicBezTo>
                  <a:cubicBezTo>
                    <a:pt x="586" y="2445"/>
                    <a:pt x="683" y="2282"/>
                    <a:pt x="749" y="2119"/>
                  </a:cubicBezTo>
                  <a:cubicBezTo>
                    <a:pt x="814" y="1859"/>
                    <a:pt x="944" y="1632"/>
                    <a:pt x="1074" y="1437"/>
                  </a:cubicBezTo>
                  <a:cubicBezTo>
                    <a:pt x="1301" y="1079"/>
                    <a:pt x="1692" y="721"/>
                    <a:pt x="1724" y="298"/>
                  </a:cubicBezTo>
                  <a:cubicBezTo>
                    <a:pt x="1724" y="123"/>
                    <a:pt x="1567" y="1"/>
                    <a:pt x="13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656664" y="1409031"/>
              <a:ext cx="23110" cy="37338"/>
            </a:xfrm>
            <a:custGeom>
              <a:avLst/>
              <a:gdLst/>
              <a:ahLst/>
              <a:cxnLst/>
              <a:rect l="l" t="t" r="r" b="b"/>
              <a:pathLst>
                <a:path w="1072" h="1732" extrusionOk="0">
                  <a:moveTo>
                    <a:pt x="741" y="1"/>
                  </a:moveTo>
                  <a:cubicBezTo>
                    <a:pt x="700" y="1"/>
                    <a:pt x="658" y="9"/>
                    <a:pt x="616" y="26"/>
                  </a:cubicBezTo>
                  <a:cubicBezTo>
                    <a:pt x="389" y="156"/>
                    <a:pt x="356" y="416"/>
                    <a:pt x="291" y="644"/>
                  </a:cubicBezTo>
                  <a:lnTo>
                    <a:pt x="64" y="1392"/>
                  </a:lnTo>
                  <a:cubicBezTo>
                    <a:pt x="0" y="1582"/>
                    <a:pt x="157" y="1732"/>
                    <a:pt x="311" y="1732"/>
                  </a:cubicBezTo>
                  <a:cubicBezTo>
                    <a:pt x="393" y="1732"/>
                    <a:pt x="473" y="1689"/>
                    <a:pt x="519" y="1587"/>
                  </a:cubicBezTo>
                  <a:lnTo>
                    <a:pt x="486" y="1587"/>
                  </a:lnTo>
                  <a:cubicBezTo>
                    <a:pt x="616" y="1359"/>
                    <a:pt x="714" y="1132"/>
                    <a:pt x="812" y="871"/>
                  </a:cubicBezTo>
                  <a:cubicBezTo>
                    <a:pt x="942" y="644"/>
                    <a:pt x="1072" y="449"/>
                    <a:pt x="1007" y="188"/>
                  </a:cubicBezTo>
                  <a:cubicBezTo>
                    <a:pt x="958" y="68"/>
                    <a:pt x="856" y="1"/>
                    <a:pt x="74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6649" y="3268516"/>
              <a:ext cx="229566" cy="470880"/>
            </a:xfrm>
            <a:custGeom>
              <a:avLst/>
              <a:gdLst/>
              <a:ahLst/>
              <a:cxnLst/>
              <a:rect l="l" t="t" r="r" b="b"/>
              <a:pathLst>
                <a:path w="10649" h="21843" extrusionOk="0">
                  <a:moveTo>
                    <a:pt x="624" y="1"/>
                  </a:moveTo>
                  <a:cubicBezTo>
                    <a:pt x="325" y="1"/>
                    <a:pt x="1" y="255"/>
                    <a:pt x="80" y="628"/>
                  </a:cubicBezTo>
                  <a:cubicBezTo>
                    <a:pt x="925" y="4823"/>
                    <a:pt x="1803" y="9019"/>
                    <a:pt x="2551" y="13246"/>
                  </a:cubicBezTo>
                  <a:cubicBezTo>
                    <a:pt x="2941" y="15360"/>
                    <a:pt x="3299" y="17441"/>
                    <a:pt x="3624" y="19555"/>
                  </a:cubicBezTo>
                  <a:cubicBezTo>
                    <a:pt x="3748" y="20330"/>
                    <a:pt x="3872" y="21843"/>
                    <a:pt x="4953" y="21843"/>
                  </a:cubicBezTo>
                  <a:cubicBezTo>
                    <a:pt x="5006" y="21843"/>
                    <a:pt x="5062" y="21839"/>
                    <a:pt x="5120" y="21831"/>
                  </a:cubicBezTo>
                  <a:cubicBezTo>
                    <a:pt x="6226" y="21669"/>
                    <a:pt x="6811" y="19913"/>
                    <a:pt x="7104" y="19002"/>
                  </a:cubicBezTo>
                  <a:cubicBezTo>
                    <a:pt x="7722" y="17018"/>
                    <a:pt x="8079" y="14905"/>
                    <a:pt x="8535" y="12888"/>
                  </a:cubicBezTo>
                  <a:cubicBezTo>
                    <a:pt x="8990" y="10742"/>
                    <a:pt x="9413" y="8628"/>
                    <a:pt x="9803" y="6482"/>
                  </a:cubicBezTo>
                  <a:cubicBezTo>
                    <a:pt x="10161" y="4466"/>
                    <a:pt x="10616" y="2417"/>
                    <a:pt x="10648" y="368"/>
                  </a:cubicBezTo>
                  <a:cubicBezTo>
                    <a:pt x="10612" y="152"/>
                    <a:pt x="10437" y="36"/>
                    <a:pt x="10259" y="36"/>
                  </a:cubicBezTo>
                  <a:cubicBezTo>
                    <a:pt x="10117" y="36"/>
                    <a:pt x="9973" y="111"/>
                    <a:pt x="9900" y="271"/>
                  </a:cubicBezTo>
                  <a:cubicBezTo>
                    <a:pt x="9353" y="2107"/>
                    <a:pt x="6221" y="20568"/>
                    <a:pt x="5024" y="20568"/>
                  </a:cubicBezTo>
                  <a:cubicBezTo>
                    <a:pt x="5012" y="20568"/>
                    <a:pt x="5001" y="20566"/>
                    <a:pt x="4990" y="20563"/>
                  </a:cubicBezTo>
                  <a:cubicBezTo>
                    <a:pt x="4730" y="20498"/>
                    <a:pt x="4632" y="18742"/>
                    <a:pt x="4567" y="18514"/>
                  </a:cubicBezTo>
                  <a:cubicBezTo>
                    <a:pt x="4437" y="17636"/>
                    <a:pt x="4275" y="16726"/>
                    <a:pt x="4112" y="15848"/>
                  </a:cubicBezTo>
                  <a:cubicBezTo>
                    <a:pt x="3819" y="14157"/>
                    <a:pt x="3527" y="12433"/>
                    <a:pt x="3201" y="10742"/>
                  </a:cubicBezTo>
                  <a:cubicBezTo>
                    <a:pt x="2551" y="7262"/>
                    <a:pt x="1836" y="3815"/>
                    <a:pt x="1055" y="368"/>
                  </a:cubicBezTo>
                  <a:cubicBezTo>
                    <a:pt x="1004" y="111"/>
                    <a:pt x="819" y="1"/>
                    <a:pt x="6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507163" y="1285183"/>
              <a:ext cx="93409" cy="79633"/>
            </a:xfrm>
            <a:custGeom>
              <a:avLst/>
              <a:gdLst/>
              <a:ahLst/>
              <a:cxnLst/>
              <a:rect l="l" t="t" r="r" b="b"/>
              <a:pathLst>
                <a:path w="4333" h="3694" extrusionOk="0">
                  <a:moveTo>
                    <a:pt x="456" y="1"/>
                  </a:moveTo>
                  <a:cubicBezTo>
                    <a:pt x="161" y="1"/>
                    <a:pt x="0" y="366"/>
                    <a:pt x="234" y="600"/>
                  </a:cubicBezTo>
                  <a:cubicBezTo>
                    <a:pt x="820" y="1121"/>
                    <a:pt x="1535" y="1478"/>
                    <a:pt x="2153" y="1966"/>
                  </a:cubicBezTo>
                  <a:cubicBezTo>
                    <a:pt x="2771" y="2454"/>
                    <a:pt x="3324" y="3007"/>
                    <a:pt x="3877" y="3625"/>
                  </a:cubicBezTo>
                  <a:cubicBezTo>
                    <a:pt x="3917" y="3673"/>
                    <a:pt x="3967" y="3693"/>
                    <a:pt x="4018" y="3693"/>
                  </a:cubicBezTo>
                  <a:cubicBezTo>
                    <a:pt x="4172" y="3693"/>
                    <a:pt x="4332" y="3503"/>
                    <a:pt x="4234" y="3332"/>
                  </a:cubicBezTo>
                  <a:cubicBezTo>
                    <a:pt x="3421" y="2031"/>
                    <a:pt x="2088" y="470"/>
                    <a:pt x="560" y="15"/>
                  </a:cubicBezTo>
                  <a:cubicBezTo>
                    <a:pt x="524" y="5"/>
                    <a:pt x="489" y="1"/>
                    <a:pt x="4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83455" y="1229026"/>
              <a:ext cx="61547" cy="105352"/>
            </a:xfrm>
            <a:custGeom>
              <a:avLst/>
              <a:gdLst/>
              <a:ahLst/>
              <a:cxnLst/>
              <a:rect l="l" t="t" r="r" b="b"/>
              <a:pathLst>
                <a:path w="2855" h="4887" extrusionOk="0">
                  <a:moveTo>
                    <a:pt x="411" y="1"/>
                  </a:moveTo>
                  <a:cubicBezTo>
                    <a:pt x="186" y="1"/>
                    <a:pt x="1" y="211"/>
                    <a:pt x="78" y="441"/>
                  </a:cubicBezTo>
                  <a:cubicBezTo>
                    <a:pt x="273" y="1124"/>
                    <a:pt x="728" y="1709"/>
                    <a:pt x="1053" y="2327"/>
                  </a:cubicBezTo>
                  <a:cubicBezTo>
                    <a:pt x="1443" y="3043"/>
                    <a:pt x="1769" y="3823"/>
                    <a:pt x="2029" y="4604"/>
                  </a:cubicBezTo>
                  <a:cubicBezTo>
                    <a:pt x="2081" y="4801"/>
                    <a:pt x="2234" y="4886"/>
                    <a:pt x="2390" y="4886"/>
                  </a:cubicBezTo>
                  <a:cubicBezTo>
                    <a:pt x="2620" y="4886"/>
                    <a:pt x="2854" y="4699"/>
                    <a:pt x="2777" y="4408"/>
                  </a:cubicBezTo>
                  <a:cubicBezTo>
                    <a:pt x="2419" y="2978"/>
                    <a:pt x="1834" y="929"/>
                    <a:pt x="598" y="51"/>
                  </a:cubicBezTo>
                  <a:cubicBezTo>
                    <a:pt x="535" y="16"/>
                    <a:pt x="471" y="1"/>
                    <a:pt x="41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90272" y="1217320"/>
              <a:ext cx="21062" cy="113931"/>
            </a:xfrm>
            <a:custGeom>
              <a:avLst/>
              <a:gdLst/>
              <a:ahLst/>
              <a:cxnLst/>
              <a:rect l="l" t="t" r="r" b="b"/>
              <a:pathLst>
                <a:path w="977" h="5285" extrusionOk="0">
                  <a:moveTo>
                    <a:pt x="472" y="0"/>
                  </a:moveTo>
                  <a:cubicBezTo>
                    <a:pt x="318" y="0"/>
                    <a:pt x="163" y="90"/>
                    <a:pt x="98" y="269"/>
                  </a:cubicBezTo>
                  <a:cubicBezTo>
                    <a:pt x="0" y="1082"/>
                    <a:pt x="0" y="1895"/>
                    <a:pt x="66" y="2708"/>
                  </a:cubicBezTo>
                  <a:cubicBezTo>
                    <a:pt x="33" y="3521"/>
                    <a:pt x="98" y="4301"/>
                    <a:pt x="228" y="5114"/>
                  </a:cubicBezTo>
                  <a:cubicBezTo>
                    <a:pt x="261" y="5228"/>
                    <a:pt x="366" y="5285"/>
                    <a:pt x="472" y="5285"/>
                  </a:cubicBezTo>
                  <a:cubicBezTo>
                    <a:pt x="578" y="5285"/>
                    <a:pt x="683" y="5228"/>
                    <a:pt x="716" y="5114"/>
                  </a:cubicBezTo>
                  <a:cubicBezTo>
                    <a:pt x="846" y="4301"/>
                    <a:pt x="911" y="3521"/>
                    <a:pt x="878" y="2708"/>
                  </a:cubicBezTo>
                  <a:cubicBezTo>
                    <a:pt x="976" y="1895"/>
                    <a:pt x="944" y="1082"/>
                    <a:pt x="846" y="269"/>
                  </a:cubicBezTo>
                  <a:cubicBezTo>
                    <a:pt x="781" y="90"/>
                    <a:pt x="626" y="0"/>
                    <a:pt x="4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458828" y="1470513"/>
              <a:ext cx="107443" cy="210983"/>
            </a:xfrm>
            <a:custGeom>
              <a:avLst/>
              <a:gdLst/>
              <a:ahLst/>
              <a:cxnLst/>
              <a:rect l="l" t="t" r="r" b="b"/>
              <a:pathLst>
                <a:path w="4984" h="9787" extrusionOk="0">
                  <a:moveTo>
                    <a:pt x="347" y="1"/>
                  </a:moveTo>
                  <a:cubicBezTo>
                    <a:pt x="174" y="1"/>
                    <a:pt x="0" y="202"/>
                    <a:pt x="106" y="361"/>
                  </a:cubicBezTo>
                  <a:cubicBezTo>
                    <a:pt x="1082" y="1694"/>
                    <a:pt x="2187" y="2767"/>
                    <a:pt x="2903" y="4263"/>
                  </a:cubicBezTo>
                  <a:cubicBezTo>
                    <a:pt x="3716" y="5954"/>
                    <a:pt x="4008" y="7678"/>
                    <a:pt x="4236" y="9499"/>
                  </a:cubicBezTo>
                  <a:cubicBezTo>
                    <a:pt x="4255" y="9671"/>
                    <a:pt x="4432" y="9787"/>
                    <a:pt x="4581" y="9787"/>
                  </a:cubicBezTo>
                  <a:cubicBezTo>
                    <a:pt x="4685" y="9787"/>
                    <a:pt x="4776" y="9730"/>
                    <a:pt x="4789" y="9596"/>
                  </a:cubicBezTo>
                  <a:cubicBezTo>
                    <a:pt x="4984" y="7808"/>
                    <a:pt x="4691" y="5987"/>
                    <a:pt x="3943" y="4361"/>
                  </a:cubicBezTo>
                  <a:cubicBezTo>
                    <a:pt x="3260" y="2767"/>
                    <a:pt x="2025" y="849"/>
                    <a:pt x="464" y="36"/>
                  </a:cubicBezTo>
                  <a:cubicBezTo>
                    <a:pt x="427" y="11"/>
                    <a:pt x="387" y="1"/>
                    <a:pt x="3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433199" y="3230230"/>
              <a:ext cx="191905" cy="135316"/>
            </a:xfrm>
            <a:custGeom>
              <a:avLst/>
              <a:gdLst/>
              <a:ahLst/>
              <a:cxnLst/>
              <a:rect l="l" t="t" r="r" b="b"/>
              <a:pathLst>
                <a:path w="8902" h="6277" extrusionOk="0">
                  <a:moveTo>
                    <a:pt x="394" y="1"/>
                  </a:moveTo>
                  <a:cubicBezTo>
                    <a:pt x="202" y="1"/>
                    <a:pt x="0" y="236"/>
                    <a:pt x="121" y="453"/>
                  </a:cubicBezTo>
                  <a:lnTo>
                    <a:pt x="121" y="421"/>
                  </a:lnTo>
                  <a:cubicBezTo>
                    <a:pt x="1096" y="1884"/>
                    <a:pt x="2300" y="3120"/>
                    <a:pt x="3698" y="4161"/>
                  </a:cubicBezTo>
                  <a:cubicBezTo>
                    <a:pt x="4902" y="5080"/>
                    <a:pt x="6694" y="6277"/>
                    <a:pt x="8289" y="6277"/>
                  </a:cubicBezTo>
                  <a:cubicBezTo>
                    <a:pt x="8331" y="6277"/>
                    <a:pt x="8372" y="6276"/>
                    <a:pt x="8413" y="6274"/>
                  </a:cubicBezTo>
                  <a:cubicBezTo>
                    <a:pt x="8771" y="6274"/>
                    <a:pt x="8901" y="5819"/>
                    <a:pt x="8608" y="5656"/>
                  </a:cubicBezTo>
                  <a:cubicBezTo>
                    <a:pt x="7308" y="4778"/>
                    <a:pt x="5649" y="4421"/>
                    <a:pt x="4283" y="3575"/>
                  </a:cubicBezTo>
                  <a:cubicBezTo>
                    <a:pt x="2852" y="2632"/>
                    <a:pt x="1617" y="1461"/>
                    <a:pt x="576" y="96"/>
                  </a:cubicBezTo>
                  <a:cubicBezTo>
                    <a:pt x="526" y="29"/>
                    <a:pt x="461" y="1"/>
                    <a:pt x="3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456503" y="3313248"/>
              <a:ext cx="114147" cy="79677"/>
            </a:xfrm>
            <a:custGeom>
              <a:avLst/>
              <a:gdLst/>
              <a:ahLst/>
              <a:cxnLst/>
              <a:rect l="l" t="t" r="r" b="b"/>
              <a:pathLst>
                <a:path w="5295" h="3696" extrusionOk="0">
                  <a:moveTo>
                    <a:pt x="336" y="0"/>
                  </a:moveTo>
                  <a:cubicBezTo>
                    <a:pt x="168" y="0"/>
                    <a:pt x="0" y="172"/>
                    <a:pt x="113" y="375"/>
                  </a:cubicBezTo>
                  <a:cubicBezTo>
                    <a:pt x="886" y="2049"/>
                    <a:pt x="2648" y="3692"/>
                    <a:pt x="4608" y="3692"/>
                  </a:cubicBezTo>
                  <a:cubicBezTo>
                    <a:pt x="4627" y="3692"/>
                    <a:pt x="4647" y="3692"/>
                    <a:pt x="4666" y="3692"/>
                  </a:cubicBezTo>
                  <a:cubicBezTo>
                    <a:pt x="4686" y="3694"/>
                    <a:pt x="4705" y="3695"/>
                    <a:pt x="4724" y="3695"/>
                  </a:cubicBezTo>
                  <a:cubicBezTo>
                    <a:pt x="5195" y="3695"/>
                    <a:pt x="5295" y="2941"/>
                    <a:pt x="4763" y="2879"/>
                  </a:cubicBezTo>
                  <a:cubicBezTo>
                    <a:pt x="3007" y="2326"/>
                    <a:pt x="1544" y="1740"/>
                    <a:pt x="536" y="114"/>
                  </a:cubicBezTo>
                  <a:cubicBezTo>
                    <a:pt x="486" y="34"/>
                    <a:pt x="411" y="0"/>
                    <a:pt x="3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6456543" y="3131583"/>
              <a:ext cx="76098" cy="35376"/>
            </a:xfrm>
            <a:custGeom>
              <a:avLst/>
              <a:gdLst/>
              <a:ahLst/>
              <a:cxnLst/>
              <a:rect l="l" t="t" r="r" b="b"/>
              <a:pathLst>
                <a:path w="3530" h="1641" extrusionOk="0">
                  <a:moveTo>
                    <a:pt x="535" y="0"/>
                  </a:moveTo>
                  <a:cubicBezTo>
                    <a:pt x="255" y="0"/>
                    <a:pt x="0" y="422"/>
                    <a:pt x="245" y="639"/>
                  </a:cubicBezTo>
                  <a:cubicBezTo>
                    <a:pt x="755" y="1076"/>
                    <a:pt x="1682" y="1641"/>
                    <a:pt x="2485" y="1641"/>
                  </a:cubicBezTo>
                  <a:cubicBezTo>
                    <a:pt x="2757" y="1641"/>
                    <a:pt x="3014" y="1576"/>
                    <a:pt x="3236" y="1420"/>
                  </a:cubicBezTo>
                  <a:cubicBezTo>
                    <a:pt x="3432" y="1290"/>
                    <a:pt x="3529" y="899"/>
                    <a:pt x="3236" y="769"/>
                  </a:cubicBezTo>
                  <a:cubicBezTo>
                    <a:pt x="2846" y="672"/>
                    <a:pt x="2423" y="607"/>
                    <a:pt x="2001" y="574"/>
                  </a:cubicBezTo>
                  <a:cubicBezTo>
                    <a:pt x="1545" y="509"/>
                    <a:pt x="1090" y="314"/>
                    <a:pt x="700" y="54"/>
                  </a:cubicBezTo>
                  <a:cubicBezTo>
                    <a:pt x="646" y="16"/>
                    <a:pt x="590" y="0"/>
                    <a:pt x="53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6458698" y="3185994"/>
              <a:ext cx="71118" cy="34039"/>
            </a:xfrm>
            <a:custGeom>
              <a:avLst/>
              <a:gdLst/>
              <a:ahLst/>
              <a:cxnLst/>
              <a:rect l="l" t="t" r="r" b="b"/>
              <a:pathLst>
                <a:path w="3299" h="1579" extrusionOk="0">
                  <a:moveTo>
                    <a:pt x="628" y="0"/>
                  </a:moveTo>
                  <a:cubicBezTo>
                    <a:pt x="297" y="0"/>
                    <a:pt x="0" y="403"/>
                    <a:pt x="307" y="684"/>
                  </a:cubicBezTo>
                  <a:cubicBezTo>
                    <a:pt x="776" y="1106"/>
                    <a:pt x="1582" y="1578"/>
                    <a:pt x="2300" y="1578"/>
                  </a:cubicBezTo>
                  <a:cubicBezTo>
                    <a:pt x="2579" y="1578"/>
                    <a:pt x="2844" y="1507"/>
                    <a:pt x="3071" y="1335"/>
                  </a:cubicBezTo>
                  <a:cubicBezTo>
                    <a:pt x="3234" y="1237"/>
                    <a:pt x="3299" y="977"/>
                    <a:pt x="3071" y="879"/>
                  </a:cubicBezTo>
                  <a:cubicBezTo>
                    <a:pt x="2746" y="749"/>
                    <a:pt x="2388" y="652"/>
                    <a:pt x="2031" y="619"/>
                  </a:cubicBezTo>
                  <a:cubicBezTo>
                    <a:pt x="1608" y="522"/>
                    <a:pt x="1218" y="359"/>
                    <a:pt x="893" y="99"/>
                  </a:cubicBezTo>
                  <a:cubicBezTo>
                    <a:pt x="809" y="30"/>
                    <a:pt x="718" y="0"/>
                    <a:pt x="62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6434964" y="3232300"/>
              <a:ext cx="65750" cy="59757"/>
            </a:xfrm>
            <a:custGeom>
              <a:avLst/>
              <a:gdLst/>
              <a:ahLst/>
              <a:cxnLst/>
              <a:rect l="l" t="t" r="r" b="b"/>
              <a:pathLst>
                <a:path w="3050" h="2772" extrusionOk="0">
                  <a:moveTo>
                    <a:pt x="616" y="0"/>
                  </a:moveTo>
                  <a:cubicBezTo>
                    <a:pt x="304" y="0"/>
                    <a:pt x="0" y="309"/>
                    <a:pt x="205" y="650"/>
                  </a:cubicBezTo>
                  <a:cubicBezTo>
                    <a:pt x="693" y="1398"/>
                    <a:pt x="1376" y="2374"/>
                    <a:pt x="2221" y="2731"/>
                  </a:cubicBezTo>
                  <a:cubicBezTo>
                    <a:pt x="2276" y="2759"/>
                    <a:pt x="2338" y="2771"/>
                    <a:pt x="2401" y="2771"/>
                  </a:cubicBezTo>
                  <a:cubicBezTo>
                    <a:pt x="2710" y="2771"/>
                    <a:pt x="3050" y="2470"/>
                    <a:pt x="2807" y="2146"/>
                  </a:cubicBezTo>
                  <a:cubicBezTo>
                    <a:pt x="2514" y="1821"/>
                    <a:pt x="2221" y="1495"/>
                    <a:pt x="1863" y="1203"/>
                  </a:cubicBezTo>
                  <a:cubicBezTo>
                    <a:pt x="1538" y="910"/>
                    <a:pt x="1246" y="552"/>
                    <a:pt x="985" y="195"/>
                  </a:cubicBezTo>
                  <a:cubicBezTo>
                    <a:pt x="887" y="58"/>
                    <a:pt x="751" y="0"/>
                    <a:pt x="61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426" name="Google Shape;426;p28"/>
          <p:cNvSpPr txBox="1"/>
          <p:nvPr/>
        </p:nvSpPr>
        <p:spPr>
          <a:xfrm>
            <a:off x="457200" y="3012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rchivo Medium"/>
                <a:ea typeface="Archivo Medium"/>
                <a:cs typeface="Archivo Medium"/>
                <a:sym typeface="Archivo Medium"/>
              </a:rPr>
              <a:t>PROBLEM STATEMENT</a:t>
            </a:r>
            <a:endParaRPr sz="2600">
              <a:solidFill>
                <a:srgbClr val="000000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grpSp>
        <p:nvGrpSpPr>
          <p:cNvPr id="427" name="Google Shape;427;p28"/>
          <p:cNvGrpSpPr/>
          <p:nvPr/>
        </p:nvGrpSpPr>
        <p:grpSpPr>
          <a:xfrm>
            <a:off x="685796" y="1220188"/>
            <a:ext cx="2179549" cy="2522077"/>
            <a:chOff x="4386721" y="1217320"/>
            <a:chExt cx="2179549" cy="2522077"/>
          </a:xfrm>
        </p:grpSpPr>
        <p:sp>
          <p:nvSpPr>
            <p:cNvPr id="428" name="Google Shape;428;p28"/>
            <p:cNvSpPr/>
            <p:nvPr/>
          </p:nvSpPr>
          <p:spPr>
            <a:xfrm>
              <a:off x="4395840" y="1448352"/>
              <a:ext cx="2145208" cy="2281948"/>
            </a:xfrm>
            <a:custGeom>
              <a:avLst/>
              <a:gdLst/>
              <a:ahLst/>
              <a:cxnLst/>
              <a:rect l="l" t="t" r="r" b="b"/>
              <a:pathLst>
                <a:path w="99511" h="105854" extrusionOk="0">
                  <a:moveTo>
                    <a:pt x="11527" y="0"/>
                  </a:moveTo>
                  <a:cubicBezTo>
                    <a:pt x="8761" y="0"/>
                    <a:pt x="4347" y="236"/>
                    <a:pt x="3252" y="1681"/>
                  </a:cubicBezTo>
                  <a:cubicBezTo>
                    <a:pt x="1626" y="3860"/>
                    <a:pt x="521" y="34233"/>
                    <a:pt x="521" y="34233"/>
                  </a:cubicBezTo>
                  <a:cubicBezTo>
                    <a:pt x="521" y="34233"/>
                    <a:pt x="1626" y="56217"/>
                    <a:pt x="813" y="66233"/>
                  </a:cubicBezTo>
                  <a:cubicBezTo>
                    <a:pt x="0" y="76281"/>
                    <a:pt x="2699" y="82785"/>
                    <a:pt x="8130" y="84411"/>
                  </a:cubicBezTo>
                  <a:cubicBezTo>
                    <a:pt x="10829" y="85224"/>
                    <a:pt x="19910" y="85427"/>
                    <a:pt x="28317" y="85427"/>
                  </a:cubicBezTo>
                  <a:cubicBezTo>
                    <a:pt x="36723" y="85427"/>
                    <a:pt x="44455" y="85224"/>
                    <a:pt x="44455" y="85224"/>
                  </a:cubicBezTo>
                  <a:lnTo>
                    <a:pt x="69657" y="84411"/>
                  </a:lnTo>
                  <a:cubicBezTo>
                    <a:pt x="69657" y="84411"/>
                    <a:pt x="71836" y="95793"/>
                    <a:pt x="72649" y="99338"/>
                  </a:cubicBezTo>
                  <a:cubicBezTo>
                    <a:pt x="73316" y="102245"/>
                    <a:pt x="73611" y="105853"/>
                    <a:pt x="74449" y="105853"/>
                  </a:cubicBezTo>
                  <a:cubicBezTo>
                    <a:pt x="74633" y="105853"/>
                    <a:pt x="74843" y="105680"/>
                    <a:pt x="75088" y="105289"/>
                  </a:cubicBezTo>
                  <a:cubicBezTo>
                    <a:pt x="76454" y="103142"/>
                    <a:pt x="79706" y="84964"/>
                    <a:pt x="79706" y="84964"/>
                  </a:cubicBezTo>
                  <a:lnTo>
                    <a:pt x="88909" y="84151"/>
                  </a:lnTo>
                  <a:cubicBezTo>
                    <a:pt x="88909" y="84151"/>
                    <a:pt x="94080" y="82525"/>
                    <a:pt x="95153" y="75728"/>
                  </a:cubicBezTo>
                  <a:cubicBezTo>
                    <a:pt x="96258" y="68964"/>
                    <a:pt x="97331" y="36672"/>
                    <a:pt x="97331" y="27730"/>
                  </a:cubicBezTo>
                  <a:cubicBezTo>
                    <a:pt x="97331" y="18787"/>
                    <a:pt x="99510" y="1974"/>
                    <a:pt x="88649" y="901"/>
                  </a:cubicBezTo>
                  <a:cubicBezTo>
                    <a:pt x="84330" y="474"/>
                    <a:pt x="78475" y="346"/>
                    <a:pt x="72987" y="346"/>
                  </a:cubicBezTo>
                  <a:cubicBezTo>
                    <a:pt x="64672" y="346"/>
                    <a:pt x="57202" y="641"/>
                    <a:pt x="57202" y="641"/>
                  </a:cubicBezTo>
                  <a:lnTo>
                    <a:pt x="13821" y="55"/>
                  </a:lnTo>
                  <a:cubicBezTo>
                    <a:pt x="13821" y="55"/>
                    <a:pt x="12868" y="0"/>
                    <a:pt x="11527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4587615" y="1366821"/>
              <a:ext cx="1072917" cy="447210"/>
            </a:xfrm>
            <a:custGeom>
              <a:avLst/>
              <a:gdLst/>
              <a:ahLst/>
              <a:cxnLst/>
              <a:rect l="l" t="t" r="r" b="b"/>
              <a:pathLst>
                <a:path w="49770" h="20745" extrusionOk="0">
                  <a:moveTo>
                    <a:pt x="4600" y="0"/>
                  </a:moveTo>
                  <a:cubicBezTo>
                    <a:pt x="1185" y="0"/>
                    <a:pt x="210" y="2439"/>
                    <a:pt x="210" y="2439"/>
                  </a:cubicBezTo>
                  <a:cubicBezTo>
                    <a:pt x="1" y="3783"/>
                    <a:pt x="4152" y="3838"/>
                    <a:pt x="4832" y="3838"/>
                  </a:cubicBezTo>
                  <a:cubicBezTo>
                    <a:pt x="4892" y="3838"/>
                    <a:pt x="4925" y="3837"/>
                    <a:pt x="4925" y="3837"/>
                  </a:cubicBezTo>
                  <a:lnTo>
                    <a:pt x="4925" y="3837"/>
                  </a:lnTo>
                  <a:lnTo>
                    <a:pt x="4828" y="8976"/>
                  </a:lnTo>
                  <a:cubicBezTo>
                    <a:pt x="4828" y="8976"/>
                    <a:pt x="5315" y="17723"/>
                    <a:pt x="6291" y="18959"/>
                  </a:cubicBezTo>
                  <a:cubicBezTo>
                    <a:pt x="7266" y="20162"/>
                    <a:pt x="11884" y="20422"/>
                    <a:pt x="15526" y="20650"/>
                  </a:cubicBezTo>
                  <a:cubicBezTo>
                    <a:pt x="16584" y="20717"/>
                    <a:pt x="19167" y="20744"/>
                    <a:pt x="22408" y="20744"/>
                  </a:cubicBezTo>
                  <a:cubicBezTo>
                    <a:pt x="30231" y="20744"/>
                    <a:pt x="41887" y="20583"/>
                    <a:pt x="45152" y="20422"/>
                  </a:cubicBezTo>
                  <a:cubicBezTo>
                    <a:pt x="49770" y="20195"/>
                    <a:pt x="49054" y="16520"/>
                    <a:pt x="49054" y="16520"/>
                  </a:cubicBezTo>
                  <a:cubicBezTo>
                    <a:pt x="49054" y="16520"/>
                    <a:pt x="49542" y="10439"/>
                    <a:pt x="49054" y="5821"/>
                  </a:cubicBezTo>
                  <a:cubicBezTo>
                    <a:pt x="48762" y="3155"/>
                    <a:pt x="46973" y="878"/>
                    <a:pt x="44436" y="0"/>
                  </a:cubicBezTo>
                  <a:close/>
                </a:path>
              </a:pathLst>
            </a:custGeom>
            <a:solidFill>
              <a:srgbClr val="F9C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576535" y="1359535"/>
              <a:ext cx="1086800" cy="467129"/>
            </a:xfrm>
            <a:custGeom>
              <a:avLst/>
              <a:gdLst/>
              <a:ahLst/>
              <a:cxnLst/>
              <a:rect l="l" t="t" r="r" b="b"/>
              <a:pathLst>
                <a:path w="50414" h="21669" extrusionOk="0">
                  <a:moveTo>
                    <a:pt x="4636" y="826"/>
                  </a:moveTo>
                  <a:lnTo>
                    <a:pt x="4636" y="826"/>
                  </a:lnTo>
                  <a:cubicBezTo>
                    <a:pt x="15757" y="1079"/>
                    <a:pt x="26904" y="994"/>
                    <a:pt x="37991" y="1119"/>
                  </a:cubicBezTo>
                  <a:cubicBezTo>
                    <a:pt x="38365" y="1124"/>
                    <a:pt x="38740" y="1126"/>
                    <a:pt x="39115" y="1126"/>
                  </a:cubicBezTo>
                  <a:cubicBezTo>
                    <a:pt x="39866" y="1126"/>
                    <a:pt x="40619" y="1119"/>
                    <a:pt x="41369" y="1119"/>
                  </a:cubicBezTo>
                  <a:cubicBezTo>
                    <a:pt x="42495" y="1119"/>
                    <a:pt x="43617" y="1135"/>
                    <a:pt x="44723" y="1216"/>
                  </a:cubicBezTo>
                  <a:cubicBezTo>
                    <a:pt x="46739" y="1411"/>
                    <a:pt x="48040" y="2322"/>
                    <a:pt x="48658" y="4273"/>
                  </a:cubicBezTo>
                  <a:cubicBezTo>
                    <a:pt x="49406" y="6712"/>
                    <a:pt x="49113" y="9444"/>
                    <a:pt x="49080" y="11948"/>
                  </a:cubicBezTo>
                  <a:cubicBezTo>
                    <a:pt x="49080" y="13118"/>
                    <a:pt x="49048" y="14289"/>
                    <a:pt x="49015" y="15460"/>
                  </a:cubicBezTo>
                  <a:cubicBezTo>
                    <a:pt x="49015" y="16533"/>
                    <a:pt x="49373" y="18744"/>
                    <a:pt x="48528" y="19590"/>
                  </a:cubicBezTo>
                  <a:cubicBezTo>
                    <a:pt x="48202" y="19915"/>
                    <a:pt x="47292" y="19980"/>
                    <a:pt x="46902" y="20045"/>
                  </a:cubicBezTo>
                  <a:cubicBezTo>
                    <a:pt x="46121" y="20175"/>
                    <a:pt x="45341" y="20208"/>
                    <a:pt x="44560" y="20208"/>
                  </a:cubicBezTo>
                  <a:lnTo>
                    <a:pt x="44072" y="20208"/>
                  </a:lnTo>
                  <a:cubicBezTo>
                    <a:pt x="43389" y="20208"/>
                    <a:pt x="42707" y="20273"/>
                    <a:pt x="42024" y="20305"/>
                  </a:cubicBezTo>
                  <a:cubicBezTo>
                    <a:pt x="39325" y="20370"/>
                    <a:pt x="36593" y="20435"/>
                    <a:pt x="33861" y="20500"/>
                  </a:cubicBezTo>
                  <a:cubicBezTo>
                    <a:pt x="31219" y="20536"/>
                    <a:pt x="28569" y="20572"/>
                    <a:pt x="25915" y="20572"/>
                  </a:cubicBezTo>
                  <a:cubicBezTo>
                    <a:pt x="21384" y="20572"/>
                    <a:pt x="16846" y="20467"/>
                    <a:pt x="12333" y="20078"/>
                  </a:cubicBezTo>
                  <a:cubicBezTo>
                    <a:pt x="11260" y="20012"/>
                    <a:pt x="10219" y="19882"/>
                    <a:pt x="9179" y="19655"/>
                  </a:cubicBezTo>
                  <a:cubicBezTo>
                    <a:pt x="7520" y="19167"/>
                    <a:pt x="6870" y="17931"/>
                    <a:pt x="6512" y="16338"/>
                  </a:cubicBezTo>
                  <a:cubicBezTo>
                    <a:pt x="5764" y="13248"/>
                    <a:pt x="5959" y="10029"/>
                    <a:pt x="5862" y="6875"/>
                  </a:cubicBezTo>
                  <a:cubicBezTo>
                    <a:pt x="5829" y="5476"/>
                    <a:pt x="5699" y="4110"/>
                    <a:pt x="5472" y="2745"/>
                  </a:cubicBezTo>
                  <a:cubicBezTo>
                    <a:pt x="5347" y="2022"/>
                    <a:pt x="5146" y="1300"/>
                    <a:pt x="4636" y="826"/>
                  </a:cubicBezTo>
                  <a:close/>
                  <a:moveTo>
                    <a:pt x="24014" y="1"/>
                  </a:moveTo>
                  <a:cubicBezTo>
                    <a:pt x="17110" y="1"/>
                    <a:pt x="10206" y="55"/>
                    <a:pt x="3293" y="241"/>
                  </a:cubicBezTo>
                  <a:cubicBezTo>
                    <a:pt x="3213" y="241"/>
                    <a:pt x="3151" y="267"/>
                    <a:pt x="3107" y="307"/>
                  </a:cubicBezTo>
                  <a:lnTo>
                    <a:pt x="3107" y="307"/>
                  </a:lnTo>
                  <a:cubicBezTo>
                    <a:pt x="1547" y="399"/>
                    <a:pt x="602" y="2286"/>
                    <a:pt x="138" y="3623"/>
                  </a:cubicBezTo>
                  <a:cubicBezTo>
                    <a:pt x="1" y="4016"/>
                    <a:pt x="327" y="4267"/>
                    <a:pt x="649" y="4267"/>
                  </a:cubicBezTo>
                  <a:cubicBezTo>
                    <a:pt x="860" y="4267"/>
                    <a:pt x="1069" y="4160"/>
                    <a:pt x="1146" y="3915"/>
                  </a:cubicBezTo>
                  <a:cubicBezTo>
                    <a:pt x="1342" y="3200"/>
                    <a:pt x="1667" y="2517"/>
                    <a:pt x="2155" y="1964"/>
                  </a:cubicBezTo>
                  <a:cubicBezTo>
                    <a:pt x="2453" y="1686"/>
                    <a:pt x="2860" y="1383"/>
                    <a:pt x="3288" y="1383"/>
                  </a:cubicBezTo>
                  <a:cubicBezTo>
                    <a:pt x="3560" y="1383"/>
                    <a:pt x="3840" y="1505"/>
                    <a:pt x="4106" y="1834"/>
                  </a:cubicBezTo>
                  <a:cubicBezTo>
                    <a:pt x="4236" y="2127"/>
                    <a:pt x="4333" y="2452"/>
                    <a:pt x="4398" y="2777"/>
                  </a:cubicBezTo>
                  <a:cubicBezTo>
                    <a:pt x="4659" y="4273"/>
                    <a:pt x="4789" y="5801"/>
                    <a:pt x="4789" y="7330"/>
                  </a:cubicBezTo>
                  <a:cubicBezTo>
                    <a:pt x="4854" y="10062"/>
                    <a:pt x="4789" y="12793"/>
                    <a:pt x="5244" y="15460"/>
                  </a:cubicBezTo>
                  <a:cubicBezTo>
                    <a:pt x="5569" y="17508"/>
                    <a:pt x="6154" y="19590"/>
                    <a:pt x="8236" y="20435"/>
                  </a:cubicBezTo>
                  <a:cubicBezTo>
                    <a:pt x="9829" y="21086"/>
                    <a:pt x="11715" y="21118"/>
                    <a:pt x="13406" y="21248"/>
                  </a:cubicBezTo>
                  <a:cubicBezTo>
                    <a:pt x="17688" y="21565"/>
                    <a:pt x="21981" y="21668"/>
                    <a:pt x="26272" y="21668"/>
                  </a:cubicBezTo>
                  <a:cubicBezTo>
                    <a:pt x="29476" y="21668"/>
                    <a:pt x="32680" y="21610"/>
                    <a:pt x="35877" y="21541"/>
                  </a:cubicBezTo>
                  <a:cubicBezTo>
                    <a:pt x="38349" y="21476"/>
                    <a:pt x="40788" y="21411"/>
                    <a:pt x="43259" y="21346"/>
                  </a:cubicBezTo>
                  <a:cubicBezTo>
                    <a:pt x="43682" y="21346"/>
                    <a:pt x="44105" y="21313"/>
                    <a:pt x="44560" y="21313"/>
                  </a:cubicBezTo>
                  <a:cubicBezTo>
                    <a:pt x="44663" y="21313"/>
                    <a:pt x="44771" y="21314"/>
                    <a:pt x="44886" y="21314"/>
                  </a:cubicBezTo>
                  <a:cubicBezTo>
                    <a:pt x="46516" y="21314"/>
                    <a:pt x="49257" y="21257"/>
                    <a:pt x="49926" y="19525"/>
                  </a:cubicBezTo>
                  <a:cubicBezTo>
                    <a:pt x="50251" y="18679"/>
                    <a:pt x="50089" y="17606"/>
                    <a:pt x="50089" y="16695"/>
                  </a:cubicBezTo>
                  <a:cubicBezTo>
                    <a:pt x="50089" y="15395"/>
                    <a:pt x="50154" y="14094"/>
                    <a:pt x="50186" y="12793"/>
                  </a:cubicBezTo>
                  <a:cubicBezTo>
                    <a:pt x="50219" y="10322"/>
                    <a:pt x="50414" y="7720"/>
                    <a:pt x="49991" y="5249"/>
                  </a:cubicBezTo>
                  <a:cubicBezTo>
                    <a:pt x="49731" y="3590"/>
                    <a:pt x="49048" y="1802"/>
                    <a:pt x="47552" y="891"/>
                  </a:cubicBezTo>
                  <a:cubicBezTo>
                    <a:pt x="46251" y="111"/>
                    <a:pt x="44625" y="78"/>
                    <a:pt x="43162" y="78"/>
                  </a:cubicBezTo>
                  <a:cubicBezTo>
                    <a:pt x="36774" y="47"/>
                    <a:pt x="30394" y="1"/>
                    <a:pt x="240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386721" y="1429015"/>
              <a:ext cx="1519179" cy="1875502"/>
            </a:xfrm>
            <a:custGeom>
              <a:avLst/>
              <a:gdLst/>
              <a:ahLst/>
              <a:cxnLst/>
              <a:rect l="l" t="t" r="r" b="b"/>
              <a:pathLst>
                <a:path w="70471" h="87000" extrusionOk="0">
                  <a:moveTo>
                    <a:pt x="8967" y="1"/>
                  </a:moveTo>
                  <a:cubicBezTo>
                    <a:pt x="8213" y="1"/>
                    <a:pt x="7466" y="68"/>
                    <a:pt x="6732" y="270"/>
                  </a:cubicBezTo>
                  <a:cubicBezTo>
                    <a:pt x="4846" y="757"/>
                    <a:pt x="3383" y="2253"/>
                    <a:pt x="2895" y="4139"/>
                  </a:cubicBezTo>
                  <a:cubicBezTo>
                    <a:pt x="2179" y="6546"/>
                    <a:pt x="2114" y="9212"/>
                    <a:pt x="1919" y="11716"/>
                  </a:cubicBezTo>
                  <a:cubicBezTo>
                    <a:pt x="1691" y="14448"/>
                    <a:pt x="1496" y="17180"/>
                    <a:pt x="1334" y="19879"/>
                  </a:cubicBezTo>
                  <a:cubicBezTo>
                    <a:pt x="618" y="31228"/>
                    <a:pt x="0" y="42577"/>
                    <a:pt x="66" y="53959"/>
                  </a:cubicBezTo>
                  <a:cubicBezTo>
                    <a:pt x="98" y="59650"/>
                    <a:pt x="261" y="65374"/>
                    <a:pt x="716" y="71065"/>
                  </a:cubicBezTo>
                  <a:cubicBezTo>
                    <a:pt x="1074" y="75390"/>
                    <a:pt x="1399" y="80983"/>
                    <a:pt x="4651" y="84202"/>
                  </a:cubicBezTo>
                  <a:cubicBezTo>
                    <a:pt x="7000" y="86552"/>
                    <a:pt x="10359" y="86863"/>
                    <a:pt x="13555" y="86863"/>
                  </a:cubicBezTo>
                  <a:cubicBezTo>
                    <a:pt x="14252" y="86863"/>
                    <a:pt x="14941" y="86848"/>
                    <a:pt x="15610" y="86836"/>
                  </a:cubicBezTo>
                  <a:cubicBezTo>
                    <a:pt x="16657" y="86811"/>
                    <a:pt x="17706" y="86800"/>
                    <a:pt x="18755" y="86800"/>
                  </a:cubicBezTo>
                  <a:cubicBezTo>
                    <a:pt x="23018" y="86800"/>
                    <a:pt x="27297" y="86973"/>
                    <a:pt x="31577" y="86999"/>
                  </a:cubicBezTo>
                  <a:cubicBezTo>
                    <a:pt x="37951" y="86999"/>
                    <a:pt x="44325" y="86999"/>
                    <a:pt x="50699" y="86836"/>
                  </a:cubicBezTo>
                  <a:cubicBezTo>
                    <a:pt x="57072" y="86706"/>
                    <a:pt x="63479" y="86674"/>
                    <a:pt x="69820" y="86024"/>
                  </a:cubicBezTo>
                  <a:cubicBezTo>
                    <a:pt x="70471" y="85991"/>
                    <a:pt x="70471" y="85015"/>
                    <a:pt x="69820" y="84950"/>
                  </a:cubicBezTo>
                  <a:cubicBezTo>
                    <a:pt x="69347" y="84945"/>
                    <a:pt x="68873" y="84942"/>
                    <a:pt x="68401" y="84942"/>
                  </a:cubicBezTo>
                  <a:cubicBezTo>
                    <a:pt x="63578" y="84942"/>
                    <a:pt x="58778" y="85222"/>
                    <a:pt x="53951" y="85341"/>
                  </a:cubicBezTo>
                  <a:cubicBezTo>
                    <a:pt x="48682" y="85471"/>
                    <a:pt x="43382" y="85536"/>
                    <a:pt x="38113" y="85568"/>
                  </a:cubicBezTo>
                  <a:cubicBezTo>
                    <a:pt x="36580" y="85587"/>
                    <a:pt x="35046" y="85595"/>
                    <a:pt x="33514" y="85595"/>
                  </a:cubicBezTo>
                  <a:cubicBezTo>
                    <a:pt x="29814" y="85595"/>
                    <a:pt x="26118" y="85549"/>
                    <a:pt x="22439" y="85503"/>
                  </a:cubicBezTo>
                  <a:cubicBezTo>
                    <a:pt x="20661" y="85478"/>
                    <a:pt x="18901" y="85416"/>
                    <a:pt x="17132" y="85416"/>
                  </a:cubicBezTo>
                  <a:cubicBezTo>
                    <a:pt x="16572" y="85416"/>
                    <a:pt x="16010" y="85423"/>
                    <a:pt x="15447" y="85438"/>
                  </a:cubicBezTo>
                  <a:cubicBezTo>
                    <a:pt x="14692" y="85451"/>
                    <a:pt x="13931" y="85473"/>
                    <a:pt x="13172" y="85473"/>
                  </a:cubicBezTo>
                  <a:cubicBezTo>
                    <a:pt x="11970" y="85473"/>
                    <a:pt x="10769" y="85417"/>
                    <a:pt x="9594" y="85178"/>
                  </a:cubicBezTo>
                  <a:cubicBezTo>
                    <a:pt x="7415" y="84755"/>
                    <a:pt x="5594" y="83650"/>
                    <a:pt x="4456" y="81698"/>
                  </a:cubicBezTo>
                  <a:cubicBezTo>
                    <a:pt x="3317" y="79747"/>
                    <a:pt x="2830" y="77308"/>
                    <a:pt x="2504" y="75064"/>
                  </a:cubicBezTo>
                  <a:cubicBezTo>
                    <a:pt x="1691" y="69764"/>
                    <a:pt x="1594" y="64333"/>
                    <a:pt x="1431" y="59000"/>
                  </a:cubicBezTo>
                  <a:cubicBezTo>
                    <a:pt x="1171" y="48398"/>
                    <a:pt x="1561" y="37797"/>
                    <a:pt x="2147" y="27196"/>
                  </a:cubicBezTo>
                  <a:cubicBezTo>
                    <a:pt x="2504" y="21407"/>
                    <a:pt x="2700" y="15521"/>
                    <a:pt x="3415" y="9765"/>
                  </a:cubicBezTo>
                  <a:cubicBezTo>
                    <a:pt x="3740" y="7326"/>
                    <a:pt x="3708" y="3261"/>
                    <a:pt x="6277" y="1961"/>
                  </a:cubicBezTo>
                  <a:cubicBezTo>
                    <a:pt x="7271" y="1457"/>
                    <a:pt x="8379" y="1335"/>
                    <a:pt x="9518" y="1335"/>
                  </a:cubicBezTo>
                  <a:cubicBezTo>
                    <a:pt x="10583" y="1335"/>
                    <a:pt x="11675" y="1442"/>
                    <a:pt x="12725" y="1442"/>
                  </a:cubicBezTo>
                  <a:cubicBezTo>
                    <a:pt x="13233" y="1442"/>
                    <a:pt x="13731" y="1417"/>
                    <a:pt x="14212" y="1343"/>
                  </a:cubicBezTo>
                  <a:cubicBezTo>
                    <a:pt x="14829" y="1245"/>
                    <a:pt x="14699" y="237"/>
                    <a:pt x="14081" y="237"/>
                  </a:cubicBezTo>
                  <a:lnTo>
                    <a:pt x="14049" y="270"/>
                  </a:lnTo>
                  <a:cubicBezTo>
                    <a:pt x="13895" y="276"/>
                    <a:pt x="13742" y="279"/>
                    <a:pt x="13588" y="279"/>
                  </a:cubicBezTo>
                  <a:cubicBezTo>
                    <a:pt x="12052" y="279"/>
                    <a:pt x="10496" y="1"/>
                    <a:pt x="896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632464" y="1442833"/>
              <a:ext cx="887544" cy="1839243"/>
            </a:xfrm>
            <a:custGeom>
              <a:avLst/>
              <a:gdLst/>
              <a:ahLst/>
              <a:cxnLst/>
              <a:rect l="l" t="t" r="r" b="b"/>
              <a:pathLst>
                <a:path w="41171" h="85318" extrusionOk="0">
                  <a:moveTo>
                    <a:pt x="13808" y="0"/>
                  </a:moveTo>
                  <a:cubicBezTo>
                    <a:pt x="9335" y="0"/>
                    <a:pt x="4879" y="119"/>
                    <a:pt x="424" y="409"/>
                  </a:cubicBezTo>
                  <a:cubicBezTo>
                    <a:pt x="1" y="442"/>
                    <a:pt x="1" y="1092"/>
                    <a:pt x="424" y="1157"/>
                  </a:cubicBezTo>
                  <a:cubicBezTo>
                    <a:pt x="9301" y="1255"/>
                    <a:pt x="18179" y="1157"/>
                    <a:pt x="27057" y="1482"/>
                  </a:cubicBezTo>
                  <a:cubicBezTo>
                    <a:pt x="29203" y="1547"/>
                    <a:pt x="31642" y="1385"/>
                    <a:pt x="33724" y="1970"/>
                  </a:cubicBezTo>
                  <a:cubicBezTo>
                    <a:pt x="35545" y="2490"/>
                    <a:pt x="36878" y="3824"/>
                    <a:pt x="37724" y="5515"/>
                  </a:cubicBezTo>
                  <a:cubicBezTo>
                    <a:pt x="39480" y="9027"/>
                    <a:pt x="39577" y="13352"/>
                    <a:pt x="39577" y="17189"/>
                  </a:cubicBezTo>
                  <a:cubicBezTo>
                    <a:pt x="39740" y="34522"/>
                    <a:pt x="38862" y="51725"/>
                    <a:pt x="37626" y="69025"/>
                  </a:cubicBezTo>
                  <a:cubicBezTo>
                    <a:pt x="37463" y="71367"/>
                    <a:pt x="37366" y="73708"/>
                    <a:pt x="37073" y="76049"/>
                  </a:cubicBezTo>
                  <a:cubicBezTo>
                    <a:pt x="36878" y="78033"/>
                    <a:pt x="36423" y="80212"/>
                    <a:pt x="34992" y="81740"/>
                  </a:cubicBezTo>
                  <a:cubicBezTo>
                    <a:pt x="33464" y="83334"/>
                    <a:pt x="31220" y="83757"/>
                    <a:pt x="29106" y="83984"/>
                  </a:cubicBezTo>
                  <a:cubicBezTo>
                    <a:pt x="26765" y="84212"/>
                    <a:pt x="24423" y="84342"/>
                    <a:pt x="22082" y="84570"/>
                  </a:cubicBezTo>
                  <a:cubicBezTo>
                    <a:pt x="21626" y="84635"/>
                    <a:pt x="21594" y="85317"/>
                    <a:pt x="22082" y="85317"/>
                  </a:cubicBezTo>
                  <a:cubicBezTo>
                    <a:pt x="24358" y="85317"/>
                    <a:pt x="26634" y="85285"/>
                    <a:pt x="28911" y="85122"/>
                  </a:cubicBezTo>
                  <a:cubicBezTo>
                    <a:pt x="30634" y="85057"/>
                    <a:pt x="32325" y="84700"/>
                    <a:pt x="33886" y="84017"/>
                  </a:cubicBezTo>
                  <a:cubicBezTo>
                    <a:pt x="37106" y="82423"/>
                    <a:pt x="38016" y="78976"/>
                    <a:pt x="38374" y="75692"/>
                  </a:cubicBezTo>
                  <a:cubicBezTo>
                    <a:pt x="39285" y="66294"/>
                    <a:pt x="39740" y="56798"/>
                    <a:pt x="40228" y="47400"/>
                  </a:cubicBezTo>
                  <a:cubicBezTo>
                    <a:pt x="40715" y="37969"/>
                    <a:pt x="40846" y="28603"/>
                    <a:pt x="40878" y="19173"/>
                  </a:cubicBezTo>
                  <a:cubicBezTo>
                    <a:pt x="40911" y="12831"/>
                    <a:pt x="41171" y="1547"/>
                    <a:pt x="32716" y="539"/>
                  </a:cubicBezTo>
                  <a:cubicBezTo>
                    <a:pt x="30179" y="214"/>
                    <a:pt x="27610" y="246"/>
                    <a:pt x="25073" y="181"/>
                  </a:cubicBezTo>
                  <a:cubicBezTo>
                    <a:pt x="22342" y="84"/>
                    <a:pt x="19643" y="19"/>
                    <a:pt x="16944" y="19"/>
                  </a:cubicBezTo>
                  <a:cubicBezTo>
                    <a:pt x="15897" y="6"/>
                    <a:pt x="14852" y="0"/>
                    <a:pt x="138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622970" y="1384930"/>
              <a:ext cx="37187" cy="56739"/>
            </a:xfrm>
            <a:custGeom>
              <a:avLst/>
              <a:gdLst/>
              <a:ahLst/>
              <a:cxnLst/>
              <a:rect l="l" t="t" r="r" b="b"/>
              <a:pathLst>
                <a:path w="1725" h="2632" extrusionOk="0">
                  <a:moveTo>
                    <a:pt x="1394" y="1"/>
                  </a:moveTo>
                  <a:cubicBezTo>
                    <a:pt x="1374" y="1"/>
                    <a:pt x="1354" y="2"/>
                    <a:pt x="1334" y="6"/>
                  </a:cubicBezTo>
                  <a:cubicBezTo>
                    <a:pt x="879" y="103"/>
                    <a:pt x="586" y="689"/>
                    <a:pt x="423" y="1079"/>
                  </a:cubicBezTo>
                  <a:cubicBezTo>
                    <a:pt x="228" y="1469"/>
                    <a:pt x="1" y="2087"/>
                    <a:pt x="163" y="2510"/>
                  </a:cubicBezTo>
                  <a:cubicBezTo>
                    <a:pt x="183" y="2588"/>
                    <a:pt x="250" y="2631"/>
                    <a:pt x="329" y="2631"/>
                  </a:cubicBezTo>
                  <a:cubicBezTo>
                    <a:pt x="381" y="2631"/>
                    <a:pt x="437" y="2613"/>
                    <a:pt x="488" y="2575"/>
                  </a:cubicBezTo>
                  <a:cubicBezTo>
                    <a:pt x="586" y="2445"/>
                    <a:pt x="683" y="2282"/>
                    <a:pt x="749" y="2119"/>
                  </a:cubicBezTo>
                  <a:cubicBezTo>
                    <a:pt x="814" y="1859"/>
                    <a:pt x="944" y="1632"/>
                    <a:pt x="1074" y="1437"/>
                  </a:cubicBezTo>
                  <a:cubicBezTo>
                    <a:pt x="1301" y="1079"/>
                    <a:pt x="1692" y="721"/>
                    <a:pt x="1724" y="298"/>
                  </a:cubicBezTo>
                  <a:cubicBezTo>
                    <a:pt x="1724" y="123"/>
                    <a:pt x="1567" y="1"/>
                    <a:pt x="13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4656664" y="1409031"/>
              <a:ext cx="23110" cy="37338"/>
            </a:xfrm>
            <a:custGeom>
              <a:avLst/>
              <a:gdLst/>
              <a:ahLst/>
              <a:cxnLst/>
              <a:rect l="l" t="t" r="r" b="b"/>
              <a:pathLst>
                <a:path w="1072" h="1732" extrusionOk="0">
                  <a:moveTo>
                    <a:pt x="741" y="1"/>
                  </a:moveTo>
                  <a:cubicBezTo>
                    <a:pt x="700" y="1"/>
                    <a:pt x="658" y="9"/>
                    <a:pt x="616" y="26"/>
                  </a:cubicBezTo>
                  <a:cubicBezTo>
                    <a:pt x="389" y="156"/>
                    <a:pt x="356" y="416"/>
                    <a:pt x="291" y="644"/>
                  </a:cubicBezTo>
                  <a:lnTo>
                    <a:pt x="64" y="1392"/>
                  </a:lnTo>
                  <a:cubicBezTo>
                    <a:pt x="0" y="1582"/>
                    <a:pt x="157" y="1732"/>
                    <a:pt x="311" y="1732"/>
                  </a:cubicBezTo>
                  <a:cubicBezTo>
                    <a:pt x="393" y="1732"/>
                    <a:pt x="473" y="1689"/>
                    <a:pt x="519" y="1587"/>
                  </a:cubicBezTo>
                  <a:lnTo>
                    <a:pt x="486" y="1587"/>
                  </a:lnTo>
                  <a:cubicBezTo>
                    <a:pt x="616" y="1359"/>
                    <a:pt x="714" y="1132"/>
                    <a:pt x="812" y="871"/>
                  </a:cubicBezTo>
                  <a:cubicBezTo>
                    <a:pt x="942" y="644"/>
                    <a:pt x="1072" y="449"/>
                    <a:pt x="1007" y="188"/>
                  </a:cubicBezTo>
                  <a:cubicBezTo>
                    <a:pt x="958" y="68"/>
                    <a:pt x="856" y="1"/>
                    <a:pt x="74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886649" y="3268516"/>
              <a:ext cx="229566" cy="470880"/>
            </a:xfrm>
            <a:custGeom>
              <a:avLst/>
              <a:gdLst/>
              <a:ahLst/>
              <a:cxnLst/>
              <a:rect l="l" t="t" r="r" b="b"/>
              <a:pathLst>
                <a:path w="10649" h="21843" extrusionOk="0">
                  <a:moveTo>
                    <a:pt x="624" y="1"/>
                  </a:moveTo>
                  <a:cubicBezTo>
                    <a:pt x="325" y="1"/>
                    <a:pt x="1" y="255"/>
                    <a:pt x="80" y="628"/>
                  </a:cubicBezTo>
                  <a:cubicBezTo>
                    <a:pt x="925" y="4823"/>
                    <a:pt x="1803" y="9019"/>
                    <a:pt x="2551" y="13246"/>
                  </a:cubicBezTo>
                  <a:cubicBezTo>
                    <a:pt x="2941" y="15360"/>
                    <a:pt x="3299" y="17441"/>
                    <a:pt x="3624" y="19555"/>
                  </a:cubicBezTo>
                  <a:cubicBezTo>
                    <a:pt x="3748" y="20330"/>
                    <a:pt x="3872" y="21843"/>
                    <a:pt x="4953" y="21843"/>
                  </a:cubicBezTo>
                  <a:cubicBezTo>
                    <a:pt x="5006" y="21843"/>
                    <a:pt x="5062" y="21839"/>
                    <a:pt x="5120" y="21831"/>
                  </a:cubicBezTo>
                  <a:cubicBezTo>
                    <a:pt x="6226" y="21669"/>
                    <a:pt x="6811" y="19913"/>
                    <a:pt x="7104" y="19002"/>
                  </a:cubicBezTo>
                  <a:cubicBezTo>
                    <a:pt x="7722" y="17018"/>
                    <a:pt x="8079" y="14905"/>
                    <a:pt x="8535" y="12888"/>
                  </a:cubicBezTo>
                  <a:cubicBezTo>
                    <a:pt x="8990" y="10742"/>
                    <a:pt x="9413" y="8628"/>
                    <a:pt x="9803" y="6482"/>
                  </a:cubicBezTo>
                  <a:cubicBezTo>
                    <a:pt x="10161" y="4466"/>
                    <a:pt x="10616" y="2417"/>
                    <a:pt x="10648" y="368"/>
                  </a:cubicBezTo>
                  <a:cubicBezTo>
                    <a:pt x="10612" y="152"/>
                    <a:pt x="10437" y="36"/>
                    <a:pt x="10259" y="36"/>
                  </a:cubicBezTo>
                  <a:cubicBezTo>
                    <a:pt x="10117" y="36"/>
                    <a:pt x="9973" y="111"/>
                    <a:pt x="9900" y="271"/>
                  </a:cubicBezTo>
                  <a:cubicBezTo>
                    <a:pt x="9353" y="2107"/>
                    <a:pt x="6221" y="20568"/>
                    <a:pt x="5024" y="20568"/>
                  </a:cubicBezTo>
                  <a:cubicBezTo>
                    <a:pt x="5012" y="20568"/>
                    <a:pt x="5001" y="20566"/>
                    <a:pt x="4990" y="20563"/>
                  </a:cubicBezTo>
                  <a:cubicBezTo>
                    <a:pt x="4730" y="20498"/>
                    <a:pt x="4632" y="18742"/>
                    <a:pt x="4567" y="18514"/>
                  </a:cubicBezTo>
                  <a:cubicBezTo>
                    <a:pt x="4437" y="17636"/>
                    <a:pt x="4275" y="16726"/>
                    <a:pt x="4112" y="15848"/>
                  </a:cubicBezTo>
                  <a:cubicBezTo>
                    <a:pt x="3819" y="14157"/>
                    <a:pt x="3527" y="12433"/>
                    <a:pt x="3201" y="10742"/>
                  </a:cubicBezTo>
                  <a:cubicBezTo>
                    <a:pt x="2551" y="7262"/>
                    <a:pt x="1836" y="3815"/>
                    <a:pt x="1055" y="368"/>
                  </a:cubicBezTo>
                  <a:cubicBezTo>
                    <a:pt x="1004" y="111"/>
                    <a:pt x="819" y="1"/>
                    <a:pt x="6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4507163" y="1285183"/>
              <a:ext cx="93409" cy="79633"/>
            </a:xfrm>
            <a:custGeom>
              <a:avLst/>
              <a:gdLst/>
              <a:ahLst/>
              <a:cxnLst/>
              <a:rect l="l" t="t" r="r" b="b"/>
              <a:pathLst>
                <a:path w="4333" h="3694" extrusionOk="0">
                  <a:moveTo>
                    <a:pt x="456" y="1"/>
                  </a:moveTo>
                  <a:cubicBezTo>
                    <a:pt x="161" y="1"/>
                    <a:pt x="0" y="366"/>
                    <a:pt x="234" y="600"/>
                  </a:cubicBezTo>
                  <a:cubicBezTo>
                    <a:pt x="820" y="1121"/>
                    <a:pt x="1535" y="1478"/>
                    <a:pt x="2153" y="1966"/>
                  </a:cubicBezTo>
                  <a:cubicBezTo>
                    <a:pt x="2771" y="2454"/>
                    <a:pt x="3324" y="3007"/>
                    <a:pt x="3877" y="3625"/>
                  </a:cubicBezTo>
                  <a:cubicBezTo>
                    <a:pt x="3917" y="3673"/>
                    <a:pt x="3967" y="3693"/>
                    <a:pt x="4018" y="3693"/>
                  </a:cubicBezTo>
                  <a:cubicBezTo>
                    <a:pt x="4172" y="3693"/>
                    <a:pt x="4332" y="3503"/>
                    <a:pt x="4234" y="3332"/>
                  </a:cubicBezTo>
                  <a:cubicBezTo>
                    <a:pt x="3421" y="2031"/>
                    <a:pt x="2088" y="470"/>
                    <a:pt x="560" y="15"/>
                  </a:cubicBezTo>
                  <a:cubicBezTo>
                    <a:pt x="524" y="5"/>
                    <a:pt x="489" y="1"/>
                    <a:pt x="4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4583455" y="1229026"/>
              <a:ext cx="61547" cy="105352"/>
            </a:xfrm>
            <a:custGeom>
              <a:avLst/>
              <a:gdLst/>
              <a:ahLst/>
              <a:cxnLst/>
              <a:rect l="l" t="t" r="r" b="b"/>
              <a:pathLst>
                <a:path w="2855" h="4887" extrusionOk="0">
                  <a:moveTo>
                    <a:pt x="411" y="1"/>
                  </a:moveTo>
                  <a:cubicBezTo>
                    <a:pt x="186" y="1"/>
                    <a:pt x="1" y="211"/>
                    <a:pt x="78" y="441"/>
                  </a:cubicBezTo>
                  <a:cubicBezTo>
                    <a:pt x="273" y="1124"/>
                    <a:pt x="728" y="1709"/>
                    <a:pt x="1053" y="2327"/>
                  </a:cubicBezTo>
                  <a:cubicBezTo>
                    <a:pt x="1443" y="3043"/>
                    <a:pt x="1769" y="3823"/>
                    <a:pt x="2029" y="4604"/>
                  </a:cubicBezTo>
                  <a:cubicBezTo>
                    <a:pt x="2081" y="4801"/>
                    <a:pt x="2234" y="4886"/>
                    <a:pt x="2390" y="4886"/>
                  </a:cubicBezTo>
                  <a:cubicBezTo>
                    <a:pt x="2620" y="4886"/>
                    <a:pt x="2854" y="4699"/>
                    <a:pt x="2777" y="4408"/>
                  </a:cubicBezTo>
                  <a:cubicBezTo>
                    <a:pt x="2419" y="2978"/>
                    <a:pt x="1834" y="929"/>
                    <a:pt x="598" y="51"/>
                  </a:cubicBezTo>
                  <a:cubicBezTo>
                    <a:pt x="535" y="16"/>
                    <a:pt x="471" y="1"/>
                    <a:pt x="41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4690272" y="1217320"/>
              <a:ext cx="21062" cy="113931"/>
            </a:xfrm>
            <a:custGeom>
              <a:avLst/>
              <a:gdLst/>
              <a:ahLst/>
              <a:cxnLst/>
              <a:rect l="l" t="t" r="r" b="b"/>
              <a:pathLst>
                <a:path w="977" h="5285" extrusionOk="0">
                  <a:moveTo>
                    <a:pt x="472" y="0"/>
                  </a:moveTo>
                  <a:cubicBezTo>
                    <a:pt x="318" y="0"/>
                    <a:pt x="163" y="90"/>
                    <a:pt x="98" y="269"/>
                  </a:cubicBezTo>
                  <a:cubicBezTo>
                    <a:pt x="0" y="1082"/>
                    <a:pt x="0" y="1895"/>
                    <a:pt x="66" y="2708"/>
                  </a:cubicBezTo>
                  <a:cubicBezTo>
                    <a:pt x="33" y="3521"/>
                    <a:pt x="98" y="4301"/>
                    <a:pt x="228" y="5114"/>
                  </a:cubicBezTo>
                  <a:cubicBezTo>
                    <a:pt x="261" y="5228"/>
                    <a:pt x="366" y="5285"/>
                    <a:pt x="472" y="5285"/>
                  </a:cubicBezTo>
                  <a:cubicBezTo>
                    <a:pt x="578" y="5285"/>
                    <a:pt x="683" y="5228"/>
                    <a:pt x="716" y="5114"/>
                  </a:cubicBezTo>
                  <a:cubicBezTo>
                    <a:pt x="846" y="4301"/>
                    <a:pt x="911" y="3521"/>
                    <a:pt x="878" y="2708"/>
                  </a:cubicBezTo>
                  <a:cubicBezTo>
                    <a:pt x="976" y="1895"/>
                    <a:pt x="944" y="1082"/>
                    <a:pt x="846" y="269"/>
                  </a:cubicBezTo>
                  <a:cubicBezTo>
                    <a:pt x="781" y="90"/>
                    <a:pt x="626" y="0"/>
                    <a:pt x="4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6458828" y="1470513"/>
              <a:ext cx="107443" cy="210983"/>
            </a:xfrm>
            <a:custGeom>
              <a:avLst/>
              <a:gdLst/>
              <a:ahLst/>
              <a:cxnLst/>
              <a:rect l="l" t="t" r="r" b="b"/>
              <a:pathLst>
                <a:path w="4984" h="9787" extrusionOk="0">
                  <a:moveTo>
                    <a:pt x="347" y="1"/>
                  </a:moveTo>
                  <a:cubicBezTo>
                    <a:pt x="174" y="1"/>
                    <a:pt x="0" y="202"/>
                    <a:pt x="106" y="361"/>
                  </a:cubicBezTo>
                  <a:cubicBezTo>
                    <a:pt x="1082" y="1694"/>
                    <a:pt x="2187" y="2767"/>
                    <a:pt x="2903" y="4263"/>
                  </a:cubicBezTo>
                  <a:cubicBezTo>
                    <a:pt x="3716" y="5954"/>
                    <a:pt x="4008" y="7678"/>
                    <a:pt x="4236" y="9499"/>
                  </a:cubicBezTo>
                  <a:cubicBezTo>
                    <a:pt x="4255" y="9671"/>
                    <a:pt x="4432" y="9787"/>
                    <a:pt x="4581" y="9787"/>
                  </a:cubicBezTo>
                  <a:cubicBezTo>
                    <a:pt x="4685" y="9787"/>
                    <a:pt x="4776" y="9730"/>
                    <a:pt x="4789" y="9596"/>
                  </a:cubicBezTo>
                  <a:cubicBezTo>
                    <a:pt x="4984" y="7808"/>
                    <a:pt x="4691" y="5987"/>
                    <a:pt x="3943" y="4361"/>
                  </a:cubicBezTo>
                  <a:cubicBezTo>
                    <a:pt x="3260" y="2767"/>
                    <a:pt x="2025" y="849"/>
                    <a:pt x="464" y="36"/>
                  </a:cubicBezTo>
                  <a:cubicBezTo>
                    <a:pt x="427" y="11"/>
                    <a:pt x="387" y="1"/>
                    <a:pt x="3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4433199" y="3230230"/>
              <a:ext cx="191905" cy="135316"/>
            </a:xfrm>
            <a:custGeom>
              <a:avLst/>
              <a:gdLst/>
              <a:ahLst/>
              <a:cxnLst/>
              <a:rect l="l" t="t" r="r" b="b"/>
              <a:pathLst>
                <a:path w="8902" h="6277" extrusionOk="0">
                  <a:moveTo>
                    <a:pt x="394" y="1"/>
                  </a:moveTo>
                  <a:cubicBezTo>
                    <a:pt x="202" y="1"/>
                    <a:pt x="0" y="236"/>
                    <a:pt x="121" y="453"/>
                  </a:cubicBezTo>
                  <a:lnTo>
                    <a:pt x="121" y="421"/>
                  </a:lnTo>
                  <a:cubicBezTo>
                    <a:pt x="1096" y="1884"/>
                    <a:pt x="2300" y="3120"/>
                    <a:pt x="3698" y="4161"/>
                  </a:cubicBezTo>
                  <a:cubicBezTo>
                    <a:pt x="4902" y="5080"/>
                    <a:pt x="6694" y="6277"/>
                    <a:pt x="8289" y="6277"/>
                  </a:cubicBezTo>
                  <a:cubicBezTo>
                    <a:pt x="8331" y="6277"/>
                    <a:pt x="8372" y="6276"/>
                    <a:pt x="8413" y="6274"/>
                  </a:cubicBezTo>
                  <a:cubicBezTo>
                    <a:pt x="8771" y="6274"/>
                    <a:pt x="8901" y="5819"/>
                    <a:pt x="8608" y="5656"/>
                  </a:cubicBezTo>
                  <a:cubicBezTo>
                    <a:pt x="7308" y="4778"/>
                    <a:pt x="5649" y="4421"/>
                    <a:pt x="4283" y="3575"/>
                  </a:cubicBezTo>
                  <a:cubicBezTo>
                    <a:pt x="2852" y="2632"/>
                    <a:pt x="1617" y="1461"/>
                    <a:pt x="576" y="96"/>
                  </a:cubicBezTo>
                  <a:cubicBezTo>
                    <a:pt x="526" y="29"/>
                    <a:pt x="461" y="1"/>
                    <a:pt x="3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4456503" y="3313248"/>
              <a:ext cx="114147" cy="79677"/>
            </a:xfrm>
            <a:custGeom>
              <a:avLst/>
              <a:gdLst/>
              <a:ahLst/>
              <a:cxnLst/>
              <a:rect l="l" t="t" r="r" b="b"/>
              <a:pathLst>
                <a:path w="5295" h="3696" extrusionOk="0">
                  <a:moveTo>
                    <a:pt x="336" y="0"/>
                  </a:moveTo>
                  <a:cubicBezTo>
                    <a:pt x="168" y="0"/>
                    <a:pt x="0" y="172"/>
                    <a:pt x="113" y="375"/>
                  </a:cubicBezTo>
                  <a:cubicBezTo>
                    <a:pt x="886" y="2049"/>
                    <a:pt x="2648" y="3692"/>
                    <a:pt x="4608" y="3692"/>
                  </a:cubicBezTo>
                  <a:cubicBezTo>
                    <a:pt x="4627" y="3692"/>
                    <a:pt x="4647" y="3692"/>
                    <a:pt x="4666" y="3692"/>
                  </a:cubicBezTo>
                  <a:cubicBezTo>
                    <a:pt x="4686" y="3694"/>
                    <a:pt x="4705" y="3695"/>
                    <a:pt x="4724" y="3695"/>
                  </a:cubicBezTo>
                  <a:cubicBezTo>
                    <a:pt x="5195" y="3695"/>
                    <a:pt x="5295" y="2941"/>
                    <a:pt x="4763" y="2879"/>
                  </a:cubicBezTo>
                  <a:cubicBezTo>
                    <a:pt x="3007" y="2326"/>
                    <a:pt x="1544" y="1740"/>
                    <a:pt x="536" y="114"/>
                  </a:cubicBezTo>
                  <a:cubicBezTo>
                    <a:pt x="486" y="34"/>
                    <a:pt x="411" y="0"/>
                    <a:pt x="3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56543" y="3131583"/>
              <a:ext cx="76098" cy="35376"/>
            </a:xfrm>
            <a:custGeom>
              <a:avLst/>
              <a:gdLst/>
              <a:ahLst/>
              <a:cxnLst/>
              <a:rect l="l" t="t" r="r" b="b"/>
              <a:pathLst>
                <a:path w="3530" h="1641" extrusionOk="0">
                  <a:moveTo>
                    <a:pt x="535" y="0"/>
                  </a:moveTo>
                  <a:cubicBezTo>
                    <a:pt x="255" y="0"/>
                    <a:pt x="0" y="422"/>
                    <a:pt x="245" y="639"/>
                  </a:cubicBezTo>
                  <a:cubicBezTo>
                    <a:pt x="755" y="1076"/>
                    <a:pt x="1682" y="1641"/>
                    <a:pt x="2485" y="1641"/>
                  </a:cubicBezTo>
                  <a:cubicBezTo>
                    <a:pt x="2757" y="1641"/>
                    <a:pt x="3014" y="1576"/>
                    <a:pt x="3236" y="1420"/>
                  </a:cubicBezTo>
                  <a:cubicBezTo>
                    <a:pt x="3432" y="1290"/>
                    <a:pt x="3529" y="899"/>
                    <a:pt x="3236" y="769"/>
                  </a:cubicBezTo>
                  <a:cubicBezTo>
                    <a:pt x="2846" y="672"/>
                    <a:pt x="2423" y="607"/>
                    <a:pt x="2001" y="574"/>
                  </a:cubicBezTo>
                  <a:cubicBezTo>
                    <a:pt x="1545" y="509"/>
                    <a:pt x="1090" y="314"/>
                    <a:pt x="700" y="54"/>
                  </a:cubicBezTo>
                  <a:cubicBezTo>
                    <a:pt x="646" y="16"/>
                    <a:pt x="590" y="0"/>
                    <a:pt x="53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458698" y="3185994"/>
              <a:ext cx="71118" cy="34039"/>
            </a:xfrm>
            <a:custGeom>
              <a:avLst/>
              <a:gdLst/>
              <a:ahLst/>
              <a:cxnLst/>
              <a:rect l="l" t="t" r="r" b="b"/>
              <a:pathLst>
                <a:path w="3299" h="1579" extrusionOk="0">
                  <a:moveTo>
                    <a:pt x="628" y="0"/>
                  </a:moveTo>
                  <a:cubicBezTo>
                    <a:pt x="297" y="0"/>
                    <a:pt x="0" y="403"/>
                    <a:pt x="307" y="684"/>
                  </a:cubicBezTo>
                  <a:cubicBezTo>
                    <a:pt x="776" y="1106"/>
                    <a:pt x="1582" y="1578"/>
                    <a:pt x="2300" y="1578"/>
                  </a:cubicBezTo>
                  <a:cubicBezTo>
                    <a:pt x="2579" y="1578"/>
                    <a:pt x="2844" y="1507"/>
                    <a:pt x="3071" y="1335"/>
                  </a:cubicBezTo>
                  <a:cubicBezTo>
                    <a:pt x="3234" y="1237"/>
                    <a:pt x="3299" y="977"/>
                    <a:pt x="3071" y="879"/>
                  </a:cubicBezTo>
                  <a:cubicBezTo>
                    <a:pt x="2746" y="749"/>
                    <a:pt x="2388" y="652"/>
                    <a:pt x="2031" y="619"/>
                  </a:cubicBezTo>
                  <a:cubicBezTo>
                    <a:pt x="1608" y="522"/>
                    <a:pt x="1218" y="359"/>
                    <a:pt x="893" y="99"/>
                  </a:cubicBezTo>
                  <a:cubicBezTo>
                    <a:pt x="809" y="30"/>
                    <a:pt x="718" y="0"/>
                    <a:pt x="62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434964" y="3232300"/>
              <a:ext cx="65750" cy="59757"/>
            </a:xfrm>
            <a:custGeom>
              <a:avLst/>
              <a:gdLst/>
              <a:ahLst/>
              <a:cxnLst/>
              <a:rect l="l" t="t" r="r" b="b"/>
              <a:pathLst>
                <a:path w="3050" h="2772" extrusionOk="0">
                  <a:moveTo>
                    <a:pt x="616" y="0"/>
                  </a:moveTo>
                  <a:cubicBezTo>
                    <a:pt x="304" y="0"/>
                    <a:pt x="0" y="309"/>
                    <a:pt x="205" y="650"/>
                  </a:cubicBezTo>
                  <a:cubicBezTo>
                    <a:pt x="693" y="1398"/>
                    <a:pt x="1376" y="2374"/>
                    <a:pt x="2221" y="2731"/>
                  </a:cubicBezTo>
                  <a:cubicBezTo>
                    <a:pt x="2276" y="2759"/>
                    <a:pt x="2338" y="2771"/>
                    <a:pt x="2401" y="2771"/>
                  </a:cubicBezTo>
                  <a:cubicBezTo>
                    <a:pt x="2710" y="2771"/>
                    <a:pt x="3050" y="2470"/>
                    <a:pt x="2807" y="2146"/>
                  </a:cubicBezTo>
                  <a:cubicBezTo>
                    <a:pt x="2514" y="1821"/>
                    <a:pt x="2221" y="1495"/>
                    <a:pt x="1863" y="1203"/>
                  </a:cubicBezTo>
                  <a:cubicBezTo>
                    <a:pt x="1538" y="910"/>
                    <a:pt x="1246" y="552"/>
                    <a:pt x="985" y="195"/>
                  </a:cubicBezTo>
                  <a:cubicBezTo>
                    <a:pt x="887" y="58"/>
                    <a:pt x="751" y="0"/>
                    <a:pt x="61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445" name="Google Shape;445;p28"/>
          <p:cNvSpPr txBox="1"/>
          <p:nvPr/>
        </p:nvSpPr>
        <p:spPr>
          <a:xfrm>
            <a:off x="941750" y="2018796"/>
            <a:ext cx="1675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rgbClr val="666666"/>
                </a:solidFill>
                <a:latin typeface="Bellota Text"/>
                <a:ea typeface="Bellota Text"/>
                <a:cs typeface="Bellota Text"/>
                <a:sym typeface="Bellota Text"/>
              </a:rPr>
              <a:t>Machine Learning model that can help predict CD enrollments</a:t>
            </a:r>
            <a:endParaRPr sz="1300" b="1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1019625" y="1407275"/>
            <a:ext cx="9129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31F2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47" name="Google Shape;447;p28"/>
          <p:cNvGrpSpPr/>
          <p:nvPr/>
        </p:nvGrpSpPr>
        <p:grpSpPr>
          <a:xfrm>
            <a:off x="3478160" y="1220188"/>
            <a:ext cx="2179549" cy="2522077"/>
            <a:chOff x="4386721" y="1217320"/>
            <a:chExt cx="2179549" cy="2522077"/>
          </a:xfrm>
        </p:grpSpPr>
        <p:sp>
          <p:nvSpPr>
            <p:cNvPr id="448" name="Google Shape;448;p28"/>
            <p:cNvSpPr/>
            <p:nvPr/>
          </p:nvSpPr>
          <p:spPr>
            <a:xfrm>
              <a:off x="4395840" y="1448352"/>
              <a:ext cx="2145208" cy="2281948"/>
            </a:xfrm>
            <a:custGeom>
              <a:avLst/>
              <a:gdLst/>
              <a:ahLst/>
              <a:cxnLst/>
              <a:rect l="l" t="t" r="r" b="b"/>
              <a:pathLst>
                <a:path w="99511" h="105854" extrusionOk="0">
                  <a:moveTo>
                    <a:pt x="11527" y="0"/>
                  </a:moveTo>
                  <a:cubicBezTo>
                    <a:pt x="8761" y="0"/>
                    <a:pt x="4347" y="236"/>
                    <a:pt x="3252" y="1681"/>
                  </a:cubicBezTo>
                  <a:cubicBezTo>
                    <a:pt x="1626" y="3860"/>
                    <a:pt x="521" y="34233"/>
                    <a:pt x="521" y="34233"/>
                  </a:cubicBezTo>
                  <a:cubicBezTo>
                    <a:pt x="521" y="34233"/>
                    <a:pt x="1626" y="56217"/>
                    <a:pt x="813" y="66233"/>
                  </a:cubicBezTo>
                  <a:cubicBezTo>
                    <a:pt x="0" y="76281"/>
                    <a:pt x="2699" y="82785"/>
                    <a:pt x="8130" y="84411"/>
                  </a:cubicBezTo>
                  <a:cubicBezTo>
                    <a:pt x="10829" y="85224"/>
                    <a:pt x="19910" y="85427"/>
                    <a:pt x="28317" y="85427"/>
                  </a:cubicBezTo>
                  <a:cubicBezTo>
                    <a:pt x="36723" y="85427"/>
                    <a:pt x="44455" y="85224"/>
                    <a:pt x="44455" y="85224"/>
                  </a:cubicBezTo>
                  <a:lnTo>
                    <a:pt x="69657" y="84411"/>
                  </a:lnTo>
                  <a:cubicBezTo>
                    <a:pt x="69657" y="84411"/>
                    <a:pt x="71836" y="95793"/>
                    <a:pt x="72649" y="99338"/>
                  </a:cubicBezTo>
                  <a:cubicBezTo>
                    <a:pt x="73316" y="102245"/>
                    <a:pt x="73611" y="105853"/>
                    <a:pt x="74449" y="105853"/>
                  </a:cubicBezTo>
                  <a:cubicBezTo>
                    <a:pt x="74633" y="105853"/>
                    <a:pt x="74843" y="105680"/>
                    <a:pt x="75088" y="105289"/>
                  </a:cubicBezTo>
                  <a:cubicBezTo>
                    <a:pt x="76454" y="103142"/>
                    <a:pt x="79706" y="84964"/>
                    <a:pt x="79706" y="84964"/>
                  </a:cubicBezTo>
                  <a:lnTo>
                    <a:pt x="88909" y="84151"/>
                  </a:lnTo>
                  <a:cubicBezTo>
                    <a:pt x="88909" y="84151"/>
                    <a:pt x="94080" y="82525"/>
                    <a:pt x="95153" y="75728"/>
                  </a:cubicBezTo>
                  <a:cubicBezTo>
                    <a:pt x="96258" y="68964"/>
                    <a:pt x="97331" y="36672"/>
                    <a:pt x="97331" y="27730"/>
                  </a:cubicBezTo>
                  <a:cubicBezTo>
                    <a:pt x="97331" y="18787"/>
                    <a:pt x="99510" y="1974"/>
                    <a:pt x="88649" y="901"/>
                  </a:cubicBezTo>
                  <a:cubicBezTo>
                    <a:pt x="84330" y="474"/>
                    <a:pt x="78475" y="346"/>
                    <a:pt x="72987" y="346"/>
                  </a:cubicBezTo>
                  <a:cubicBezTo>
                    <a:pt x="64672" y="346"/>
                    <a:pt x="57202" y="641"/>
                    <a:pt x="57202" y="641"/>
                  </a:cubicBezTo>
                  <a:lnTo>
                    <a:pt x="13821" y="55"/>
                  </a:lnTo>
                  <a:cubicBezTo>
                    <a:pt x="13821" y="55"/>
                    <a:pt x="12868" y="0"/>
                    <a:pt x="11527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587615" y="1366821"/>
              <a:ext cx="1072917" cy="447210"/>
            </a:xfrm>
            <a:custGeom>
              <a:avLst/>
              <a:gdLst/>
              <a:ahLst/>
              <a:cxnLst/>
              <a:rect l="l" t="t" r="r" b="b"/>
              <a:pathLst>
                <a:path w="49770" h="20745" extrusionOk="0">
                  <a:moveTo>
                    <a:pt x="4600" y="0"/>
                  </a:moveTo>
                  <a:cubicBezTo>
                    <a:pt x="1185" y="0"/>
                    <a:pt x="210" y="2439"/>
                    <a:pt x="210" y="2439"/>
                  </a:cubicBezTo>
                  <a:cubicBezTo>
                    <a:pt x="1" y="3783"/>
                    <a:pt x="4152" y="3838"/>
                    <a:pt x="4832" y="3838"/>
                  </a:cubicBezTo>
                  <a:cubicBezTo>
                    <a:pt x="4892" y="3838"/>
                    <a:pt x="4925" y="3837"/>
                    <a:pt x="4925" y="3837"/>
                  </a:cubicBezTo>
                  <a:lnTo>
                    <a:pt x="4925" y="3837"/>
                  </a:lnTo>
                  <a:lnTo>
                    <a:pt x="4828" y="8976"/>
                  </a:lnTo>
                  <a:cubicBezTo>
                    <a:pt x="4828" y="8976"/>
                    <a:pt x="5315" y="17723"/>
                    <a:pt x="6291" y="18959"/>
                  </a:cubicBezTo>
                  <a:cubicBezTo>
                    <a:pt x="7266" y="20162"/>
                    <a:pt x="11884" y="20422"/>
                    <a:pt x="15526" y="20650"/>
                  </a:cubicBezTo>
                  <a:cubicBezTo>
                    <a:pt x="16584" y="20717"/>
                    <a:pt x="19167" y="20744"/>
                    <a:pt x="22408" y="20744"/>
                  </a:cubicBezTo>
                  <a:cubicBezTo>
                    <a:pt x="30231" y="20744"/>
                    <a:pt x="41887" y="20583"/>
                    <a:pt x="45152" y="20422"/>
                  </a:cubicBezTo>
                  <a:cubicBezTo>
                    <a:pt x="49770" y="20195"/>
                    <a:pt x="49054" y="16520"/>
                    <a:pt x="49054" y="16520"/>
                  </a:cubicBezTo>
                  <a:cubicBezTo>
                    <a:pt x="49054" y="16520"/>
                    <a:pt x="49542" y="10439"/>
                    <a:pt x="49054" y="5821"/>
                  </a:cubicBezTo>
                  <a:cubicBezTo>
                    <a:pt x="48762" y="3155"/>
                    <a:pt x="46973" y="878"/>
                    <a:pt x="44436" y="0"/>
                  </a:cubicBezTo>
                  <a:close/>
                </a:path>
              </a:pathLst>
            </a:custGeom>
            <a:solidFill>
              <a:srgbClr val="F9C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576535" y="1359535"/>
              <a:ext cx="1086800" cy="467129"/>
            </a:xfrm>
            <a:custGeom>
              <a:avLst/>
              <a:gdLst/>
              <a:ahLst/>
              <a:cxnLst/>
              <a:rect l="l" t="t" r="r" b="b"/>
              <a:pathLst>
                <a:path w="50414" h="21669" extrusionOk="0">
                  <a:moveTo>
                    <a:pt x="4636" y="826"/>
                  </a:moveTo>
                  <a:lnTo>
                    <a:pt x="4636" y="826"/>
                  </a:lnTo>
                  <a:cubicBezTo>
                    <a:pt x="15757" y="1079"/>
                    <a:pt x="26904" y="994"/>
                    <a:pt x="37991" y="1119"/>
                  </a:cubicBezTo>
                  <a:cubicBezTo>
                    <a:pt x="38365" y="1124"/>
                    <a:pt x="38740" y="1126"/>
                    <a:pt x="39115" y="1126"/>
                  </a:cubicBezTo>
                  <a:cubicBezTo>
                    <a:pt x="39866" y="1126"/>
                    <a:pt x="40619" y="1119"/>
                    <a:pt x="41369" y="1119"/>
                  </a:cubicBezTo>
                  <a:cubicBezTo>
                    <a:pt x="42495" y="1119"/>
                    <a:pt x="43617" y="1135"/>
                    <a:pt x="44723" y="1216"/>
                  </a:cubicBezTo>
                  <a:cubicBezTo>
                    <a:pt x="46739" y="1411"/>
                    <a:pt x="48040" y="2322"/>
                    <a:pt x="48658" y="4273"/>
                  </a:cubicBezTo>
                  <a:cubicBezTo>
                    <a:pt x="49406" y="6712"/>
                    <a:pt x="49113" y="9444"/>
                    <a:pt x="49080" y="11948"/>
                  </a:cubicBezTo>
                  <a:cubicBezTo>
                    <a:pt x="49080" y="13118"/>
                    <a:pt x="49048" y="14289"/>
                    <a:pt x="49015" y="15460"/>
                  </a:cubicBezTo>
                  <a:cubicBezTo>
                    <a:pt x="49015" y="16533"/>
                    <a:pt x="49373" y="18744"/>
                    <a:pt x="48528" y="19590"/>
                  </a:cubicBezTo>
                  <a:cubicBezTo>
                    <a:pt x="48202" y="19915"/>
                    <a:pt x="47292" y="19980"/>
                    <a:pt x="46902" y="20045"/>
                  </a:cubicBezTo>
                  <a:cubicBezTo>
                    <a:pt x="46121" y="20175"/>
                    <a:pt x="45341" y="20208"/>
                    <a:pt x="44560" y="20208"/>
                  </a:cubicBezTo>
                  <a:lnTo>
                    <a:pt x="44072" y="20208"/>
                  </a:lnTo>
                  <a:cubicBezTo>
                    <a:pt x="43389" y="20208"/>
                    <a:pt x="42707" y="20273"/>
                    <a:pt x="42024" y="20305"/>
                  </a:cubicBezTo>
                  <a:cubicBezTo>
                    <a:pt x="39325" y="20370"/>
                    <a:pt x="36593" y="20435"/>
                    <a:pt x="33861" y="20500"/>
                  </a:cubicBezTo>
                  <a:cubicBezTo>
                    <a:pt x="31219" y="20536"/>
                    <a:pt x="28569" y="20572"/>
                    <a:pt x="25915" y="20572"/>
                  </a:cubicBezTo>
                  <a:cubicBezTo>
                    <a:pt x="21384" y="20572"/>
                    <a:pt x="16846" y="20467"/>
                    <a:pt x="12333" y="20078"/>
                  </a:cubicBezTo>
                  <a:cubicBezTo>
                    <a:pt x="11260" y="20012"/>
                    <a:pt x="10219" y="19882"/>
                    <a:pt x="9179" y="19655"/>
                  </a:cubicBezTo>
                  <a:cubicBezTo>
                    <a:pt x="7520" y="19167"/>
                    <a:pt x="6870" y="17931"/>
                    <a:pt x="6512" y="16338"/>
                  </a:cubicBezTo>
                  <a:cubicBezTo>
                    <a:pt x="5764" y="13248"/>
                    <a:pt x="5959" y="10029"/>
                    <a:pt x="5862" y="6875"/>
                  </a:cubicBezTo>
                  <a:cubicBezTo>
                    <a:pt x="5829" y="5476"/>
                    <a:pt x="5699" y="4110"/>
                    <a:pt x="5472" y="2745"/>
                  </a:cubicBezTo>
                  <a:cubicBezTo>
                    <a:pt x="5347" y="2022"/>
                    <a:pt x="5146" y="1300"/>
                    <a:pt x="4636" y="826"/>
                  </a:cubicBezTo>
                  <a:close/>
                  <a:moveTo>
                    <a:pt x="24014" y="1"/>
                  </a:moveTo>
                  <a:cubicBezTo>
                    <a:pt x="17110" y="1"/>
                    <a:pt x="10206" y="55"/>
                    <a:pt x="3293" y="241"/>
                  </a:cubicBezTo>
                  <a:cubicBezTo>
                    <a:pt x="3213" y="241"/>
                    <a:pt x="3151" y="267"/>
                    <a:pt x="3107" y="307"/>
                  </a:cubicBezTo>
                  <a:lnTo>
                    <a:pt x="3107" y="307"/>
                  </a:lnTo>
                  <a:cubicBezTo>
                    <a:pt x="1547" y="399"/>
                    <a:pt x="602" y="2286"/>
                    <a:pt x="138" y="3623"/>
                  </a:cubicBezTo>
                  <a:cubicBezTo>
                    <a:pt x="1" y="4016"/>
                    <a:pt x="327" y="4267"/>
                    <a:pt x="649" y="4267"/>
                  </a:cubicBezTo>
                  <a:cubicBezTo>
                    <a:pt x="860" y="4267"/>
                    <a:pt x="1069" y="4160"/>
                    <a:pt x="1146" y="3915"/>
                  </a:cubicBezTo>
                  <a:cubicBezTo>
                    <a:pt x="1342" y="3200"/>
                    <a:pt x="1667" y="2517"/>
                    <a:pt x="2155" y="1964"/>
                  </a:cubicBezTo>
                  <a:cubicBezTo>
                    <a:pt x="2453" y="1686"/>
                    <a:pt x="2860" y="1383"/>
                    <a:pt x="3288" y="1383"/>
                  </a:cubicBezTo>
                  <a:cubicBezTo>
                    <a:pt x="3560" y="1383"/>
                    <a:pt x="3840" y="1505"/>
                    <a:pt x="4106" y="1834"/>
                  </a:cubicBezTo>
                  <a:cubicBezTo>
                    <a:pt x="4236" y="2127"/>
                    <a:pt x="4333" y="2452"/>
                    <a:pt x="4398" y="2777"/>
                  </a:cubicBezTo>
                  <a:cubicBezTo>
                    <a:pt x="4659" y="4273"/>
                    <a:pt x="4789" y="5801"/>
                    <a:pt x="4789" y="7330"/>
                  </a:cubicBezTo>
                  <a:cubicBezTo>
                    <a:pt x="4854" y="10062"/>
                    <a:pt x="4789" y="12793"/>
                    <a:pt x="5244" y="15460"/>
                  </a:cubicBezTo>
                  <a:cubicBezTo>
                    <a:pt x="5569" y="17508"/>
                    <a:pt x="6154" y="19590"/>
                    <a:pt x="8236" y="20435"/>
                  </a:cubicBezTo>
                  <a:cubicBezTo>
                    <a:pt x="9829" y="21086"/>
                    <a:pt x="11715" y="21118"/>
                    <a:pt x="13406" y="21248"/>
                  </a:cubicBezTo>
                  <a:cubicBezTo>
                    <a:pt x="17688" y="21565"/>
                    <a:pt x="21981" y="21668"/>
                    <a:pt x="26272" y="21668"/>
                  </a:cubicBezTo>
                  <a:cubicBezTo>
                    <a:pt x="29476" y="21668"/>
                    <a:pt x="32680" y="21610"/>
                    <a:pt x="35877" y="21541"/>
                  </a:cubicBezTo>
                  <a:cubicBezTo>
                    <a:pt x="38349" y="21476"/>
                    <a:pt x="40788" y="21411"/>
                    <a:pt x="43259" y="21346"/>
                  </a:cubicBezTo>
                  <a:cubicBezTo>
                    <a:pt x="43682" y="21346"/>
                    <a:pt x="44105" y="21313"/>
                    <a:pt x="44560" y="21313"/>
                  </a:cubicBezTo>
                  <a:cubicBezTo>
                    <a:pt x="44663" y="21313"/>
                    <a:pt x="44771" y="21314"/>
                    <a:pt x="44886" y="21314"/>
                  </a:cubicBezTo>
                  <a:cubicBezTo>
                    <a:pt x="46516" y="21314"/>
                    <a:pt x="49257" y="21257"/>
                    <a:pt x="49926" y="19525"/>
                  </a:cubicBezTo>
                  <a:cubicBezTo>
                    <a:pt x="50251" y="18679"/>
                    <a:pt x="50089" y="17606"/>
                    <a:pt x="50089" y="16695"/>
                  </a:cubicBezTo>
                  <a:cubicBezTo>
                    <a:pt x="50089" y="15395"/>
                    <a:pt x="50154" y="14094"/>
                    <a:pt x="50186" y="12793"/>
                  </a:cubicBezTo>
                  <a:cubicBezTo>
                    <a:pt x="50219" y="10322"/>
                    <a:pt x="50414" y="7720"/>
                    <a:pt x="49991" y="5249"/>
                  </a:cubicBezTo>
                  <a:cubicBezTo>
                    <a:pt x="49731" y="3590"/>
                    <a:pt x="49048" y="1802"/>
                    <a:pt x="47552" y="891"/>
                  </a:cubicBezTo>
                  <a:cubicBezTo>
                    <a:pt x="46251" y="111"/>
                    <a:pt x="44625" y="78"/>
                    <a:pt x="43162" y="78"/>
                  </a:cubicBezTo>
                  <a:cubicBezTo>
                    <a:pt x="36774" y="47"/>
                    <a:pt x="30394" y="1"/>
                    <a:pt x="240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386721" y="1429015"/>
              <a:ext cx="1519179" cy="1875502"/>
            </a:xfrm>
            <a:custGeom>
              <a:avLst/>
              <a:gdLst/>
              <a:ahLst/>
              <a:cxnLst/>
              <a:rect l="l" t="t" r="r" b="b"/>
              <a:pathLst>
                <a:path w="70471" h="87000" extrusionOk="0">
                  <a:moveTo>
                    <a:pt x="8967" y="1"/>
                  </a:moveTo>
                  <a:cubicBezTo>
                    <a:pt x="8213" y="1"/>
                    <a:pt x="7466" y="68"/>
                    <a:pt x="6732" y="270"/>
                  </a:cubicBezTo>
                  <a:cubicBezTo>
                    <a:pt x="4846" y="757"/>
                    <a:pt x="3383" y="2253"/>
                    <a:pt x="2895" y="4139"/>
                  </a:cubicBezTo>
                  <a:cubicBezTo>
                    <a:pt x="2179" y="6546"/>
                    <a:pt x="2114" y="9212"/>
                    <a:pt x="1919" y="11716"/>
                  </a:cubicBezTo>
                  <a:cubicBezTo>
                    <a:pt x="1691" y="14448"/>
                    <a:pt x="1496" y="17180"/>
                    <a:pt x="1334" y="19879"/>
                  </a:cubicBezTo>
                  <a:cubicBezTo>
                    <a:pt x="618" y="31228"/>
                    <a:pt x="0" y="42577"/>
                    <a:pt x="66" y="53959"/>
                  </a:cubicBezTo>
                  <a:cubicBezTo>
                    <a:pt x="98" y="59650"/>
                    <a:pt x="261" y="65374"/>
                    <a:pt x="716" y="71065"/>
                  </a:cubicBezTo>
                  <a:cubicBezTo>
                    <a:pt x="1074" y="75390"/>
                    <a:pt x="1399" y="80983"/>
                    <a:pt x="4651" y="84202"/>
                  </a:cubicBezTo>
                  <a:cubicBezTo>
                    <a:pt x="7000" y="86552"/>
                    <a:pt x="10359" y="86863"/>
                    <a:pt x="13555" y="86863"/>
                  </a:cubicBezTo>
                  <a:cubicBezTo>
                    <a:pt x="14252" y="86863"/>
                    <a:pt x="14941" y="86848"/>
                    <a:pt x="15610" y="86836"/>
                  </a:cubicBezTo>
                  <a:cubicBezTo>
                    <a:pt x="16657" y="86811"/>
                    <a:pt x="17706" y="86800"/>
                    <a:pt x="18755" y="86800"/>
                  </a:cubicBezTo>
                  <a:cubicBezTo>
                    <a:pt x="23018" y="86800"/>
                    <a:pt x="27297" y="86973"/>
                    <a:pt x="31577" y="86999"/>
                  </a:cubicBezTo>
                  <a:cubicBezTo>
                    <a:pt x="37951" y="86999"/>
                    <a:pt x="44325" y="86999"/>
                    <a:pt x="50699" y="86836"/>
                  </a:cubicBezTo>
                  <a:cubicBezTo>
                    <a:pt x="57072" y="86706"/>
                    <a:pt x="63479" y="86674"/>
                    <a:pt x="69820" y="86024"/>
                  </a:cubicBezTo>
                  <a:cubicBezTo>
                    <a:pt x="70471" y="85991"/>
                    <a:pt x="70471" y="85015"/>
                    <a:pt x="69820" y="84950"/>
                  </a:cubicBezTo>
                  <a:cubicBezTo>
                    <a:pt x="69347" y="84945"/>
                    <a:pt x="68873" y="84942"/>
                    <a:pt x="68401" y="84942"/>
                  </a:cubicBezTo>
                  <a:cubicBezTo>
                    <a:pt x="63578" y="84942"/>
                    <a:pt x="58778" y="85222"/>
                    <a:pt x="53951" y="85341"/>
                  </a:cubicBezTo>
                  <a:cubicBezTo>
                    <a:pt x="48682" y="85471"/>
                    <a:pt x="43382" y="85536"/>
                    <a:pt x="38113" y="85568"/>
                  </a:cubicBezTo>
                  <a:cubicBezTo>
                    <a:pt x="36580" y="85587"/>
                    <a:pt x="35046" y="85595"/>
                    <a:pt x="33514" y="85595"/>
                  </a:cubicBezTo>
                  <a:cubicBezTo>
                    <a:pt x="29814" y="85595"/>
                    <a:pt x="26118" y="85549"/>
                    <a:pt x="22439" y="85503"/>
                  </a:cubicBezTo>
                  <a:cubicBezTo>
                    <a:pt x="20661" y="85478"/>
                    <a:pt x="18901" y="85416"/>
                    <a:pt x="17132" y="85416"/>
                  </a:cubicBezTo>
                  <a:cubicBezTo>
                    <a:pt x="16572" y="85416"/>
                    <a:pt x="16010" y="85423"/>
                    <a:pt x="15447" y="85438"/>
                  </a:cubicBezTo>
                  <a:cubicBezTo>
                    <a:pt x="14692" y="85451"/>
                    <a:pt x="13931" y="85473"/>
                    <a:pt x="13172" y="85473"/>
                  </a:cubicBezTo>
                  <a:cubicBezTo>
                    <a:pt x="11970" y="85473"/>
                    <a:pt x="10769" y="85417"/>
                    <a:pt x="9594" y="85178"/>
                  </a:cubicBezTo>
                  <a:cubicBezTo>
                    <a:pt x="7415" y="84755"/>
                    <a:pt x="5594" y="83650"/>
                    <a:pt x="4456" y="81698"/>
                  </a:cubicBezTo>
                  <a:cubicBezTo>
                    <a:pt x="3317" y="79747"/>
                    <a:pt x="2830" y="77308"/>
                    <a:pt x="2504" y="75064"/>
                  </a:cubicBezTo>
                  <a:cubicBezTo>
                    <a:pt x="1691" y="69764"/>
                    <a:pt x="1594" y="64333"/>
                    <a:pt x="1431" y="59000"/>
                  </a:cubicBezTo>
                  <a:cubicBezTo>
                    <a:pt x="1171" y="48398"/>
                    <a:pt x="1561" y="37797"/>
                    <a:pt x="2147" y="27196"/>
                  </a:cubicBezTo>
                  <a:cubicBezTo>
                    <a:pt x="2504" y="21407"/>
                    <a:pt x="2700" y="15521"/>
                    <a:pt x="3415" y="9765"/>
                  </a:cubicBezTo>
                  <a:cubicBezTo>
                    <a:pt x="3740" y="7326"/>
                    <a:pt x="3708" y="3261"/>
                    <a:pt x="6277" y="1961"/>
                  </a:cubicBezTo>
                  <a:cubicBezTo>
                    <a:pt x="7271" y="1457"/>
                    <a:pt x="8379" y="1335"/>
                    <a:pt x="9518" y="1335"/>
                  </a:cubicBezTo>
                  <a:cubicBezTo>
                    <a:pt x="10583" y="1335"/>
                    <a:pt x="11675" y="1442"/>
                    <a:pt x="12725" y="1442"/>
                  </a:cubicBezTo>
                  <a:cubicBezTo>
                    <a:pt x="13233" y="1442"/>
                    <a:pt x="13731" y="1417"/>
                    <a:pt x="14212" y="1343"/>
                  </a:cubicBezTo>
                  <a:cubicBezTo>
                    <a:pt x="14829" y="1245"/>
                    <a:pt x="14699" y="237"/>
                    <a:pt x="14081" y="237"/>
                  </a:cubicBezTo>
                  <a:lnTo>
                    <a:pt x="14049" y="270"/>
                  </a:lnTo>
                  <a:cubicBezTo>
                    <a:pt x="13895" y="276"/>
                    <a:pt x="13742" y="279"/>
                    <a:pt x="13588" y="279"/>
                  </a:cubicBezTo>
                  <a:cubicBezTo>
                    <a:pt x="12052" y="279"/>
                    <a:pt x="10496" y="1"/>
                    <a:pt x="896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5632464" y="1442833"/>
              <a:ext cx="887544" cy="1839243"/>
            </a:xfrm>
            <a:custGeom>
              <a:avLst/>
              <a:gdLst/>
              <a:ahLst/>
              <a:cxnLst/>
              <a:rect l="l" t="t" r="r" b="b"/>
              <a:pathLst>
                <a:path w="41171" h="85318" extrusionOk="0">
                  <a:moveTo>
                    <a:pt x="13808" y="0"/>
                  </a:moveTo>
                  <a:cubicBezTo>
                    <a:pt x="9335" y="0"/>
                    <a:pt x="4879" y="119"/>
                    <a:pt x="424" y="409"/>
                  </a:cubicBezTo>
                  <a:cubicBezTo>
                    <a:pt x="1" y="442"/>
                    <a:pt x="1" y="1092"/>
                    <a:pt x="424" y="1157"/>
                  </a:cubicBezTo>
                  <a:cubicBezTo>
                    <a:pt x="9301" y="1255"/>
                    <a:pt x="18179" y="1157"/>
                    <a:pt x="27057" y="1482"/>
                  </a:cubicBezTo>
                  <a:cubicBezTo>
                    <a:pt x="29203" y="1547"/>
                    <a:pt x="31642" y="1385"/>
                    <a:pt x="33724" y="1970"/>
                  </a:cubicBezTo>
                  <a:cubicBezTo>
                    <a:pt x="35545" y="2490"/>
                    <a:pt x="36878" y="3824"/>
                    <a:pt x="37724" y="5515"/>
                  </a:cubicBezTo>
                  <a:cubicBezTo>
                    <a:pt x="39480" y="9027"/>
                    <a:pt x="39577" y="13352"/>
                    <a:pt x="39577" y="17189"/>
                  </a:cubicBezTo>
                  <a:cubicBezTo>
                    <a:pt x="39740" y="34522"/>
                    <a:pt x="38862" y="51725"/>
                    <a:pt x="37626" y="69025"/>
                  </a:cubicBezTo>
                  <a:cubicBezTo>
                    <a:pt x="37463" y="71367"/>
                    <a:pt x="37366" y="73708"/>
                    <a:pt x="37073" y="76049"/>
                  </a:cubicBezTo>
                  <a:cubicBezTo>
                    <a:pt x="36878" y="78033"/>
                    <a:pt x="36423" y="80212"/>
                    <a:pt x="34992" y="81740"/>
                  </a:cubicBezTo>
                  <a:cubicBezTo>
                    <a:pt x="33464" y="83334"/>
                    <a:pt x="31220" y="83757"/>
                    <a:pt x="29106" y="83984"/>
                  </a:cubicBezTo>
                  <a:cubicBezTo>
                    <a:pt x="26765" y="84212"/>
                    <a:pt x="24423" y="84342"/>
                    <a:pt x="22082" y="84570"/>
                  </a:cubicBezTo>
                  <a:cubicBezTo>
                    <a:pt x="21626" y="84635"/>
                    <a:pt x="21594" y="85317"/>
                    <a:pt x="22082" y="85317"/>
                  </a:cubicBezTo>
                  <a:cubicBezTo>
                    <a:pt x="24358" y="85317"/>
                    <a:pt x="26634" y="85285"/>
                    <a:pt x="28911" y="85122"/>
                  </a:cubicBezTo>
                  <a:cubicBezTo>
                    <a:pt x="30634" y="85057"/>
                    <a:pt x="32325" y="84700"/>
                    <a:pt x="33886" y="84017"/>
                  </a:cubicBezTo>
                  <a:cubicBezTo>
                    <a:pt x="37106" y="82423"/>
                    <a:pt x="38016" y="78976"/>
                    <a:pt x="38374" y="75692"/>
                  </a:cubicBezTo>
                  <a:cubicBezTo>
                    <a:pt x="39285" y="66294"/>
                    <a:pt x="39740" y="56798"/>
                    <a:pt x="40228" y="47400"/>
                  </a:cubicBezTo>
                  <a:cubicBezTo>
                    <a:pt x="40715" y="37969"/>
                    <a:pt x="40846" y="28603"/>
                    <a:pt x="40878" y="19173"/>
                  </a:cubicBezTo>
                  <a:cubicBezTo>
                    <a:pt x="40911" y="12831"/>
                    <a:pt x="41171" y="1547"/>
                    <a:pt x="32716" y="539"/>
                  </a:cubicBezTo>
                  <a:cubicBezTo>
                    <a:pt x="30179" y="214"/>
                    <a:pt x="27610" y="246"/>
                    <a:pt x="25073" y="181"/>
                  </a:cubicBezTo>
                  <a:cubicBezTo>
                    <a:pt x="22342" y="84"/>
                    <a:pt x="19643" y="19"/>
                    <a:pt x="16944" y="19"/>
                  </a:cubicBezTo>
                  <a:cubicBezTo>
                    <a:pt x="15897" y="6"/>
                    <a:pt x="14852" y="0"/>
                    <a:pt x="138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622970" y="1384930"/>
              <a:ext cx="37187" cy="56739"/>
            </a:xfrm>
            <a:custGeom>
              <a:avLst/>
              <a:gdLst/>
              <a:ahLst/>
              <a:cxnLst/>
              <a:rect l="l" t="t" r="r" b="b"/>
              <a:pathLst>
                <a:path w="1725" h="2632" extrusionOk="0">
                  <a:moveTo>
                    <a:pt x="1394" y="1"/>
                  </a:moveTo>
                  <a:cubicBezTo>
                    <a:pt x="1374" y="1"/>
                    <a:pt x="1354" y="2"/>
                    <a:pt x="1334" y="6"/>
                  </a:cubicBezTo>
                  <a:cubicBezTo>
                    <a:pt x="879" y="103"/>
                    <a:pt x="586" y="689"/>
                    <a:pt x="423" y="1079"/>
                  </a:cubicBezTo>
                  <a:cubicBezTo>
                    <a:pt x="228" y="1469"/>
                    <a:pt x="1" y="2087"/>
                    <a:pt x="163" y="2510"/>
                  </a:cubicBezTo>
                  <a:cubicBezTo>
                    <a:pt x="183" y="2588"/>
                    <a:pt x="250" y="2631"/>
                    <a:pt x="329" y="2631"/>
                  </a:cubicBezTo>
                  <a:cubicBezTo>
                    <a:pt x="381" y="2631"/>
                    <a:pt x="437" y="2613"/>
                    <a:pt x="488" y="2575"/>
                  </a:cubicBezTo>
                  <a:cubicBezTo>
                    <a:pt x="586" y="2445"/>
                    <a:pt x="683" y="2282"/>
                    <a:pt x="749" y="2119"/>
                  </a:cubicBezTo>
                  <a:cubicBezTo>
                    <a:pt x="814" y="1859"/>
                    <a:pt x="944" y="1632"/>
                    <a:pt x="1074" y="1437"/>
                  </a:cubicBezTo>
                  <a:cubicBezTo>
                    <a:pt x="1301" y="1079"/>
                    <a:pt x="1692" y="721"/>
                    <a:pt x="1724" y="298"/>
                  </a:cubicBezTo>
                  <a:cubicBezTo>
                    <a:pt x="1724" y="123"/>
                    <a:pt x="1567" y="1"/>
                    <a:pt x="13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656664" y="1409031"/>
              <a:ext cx="23110" cy="37338"/>
            </a:xfrm>
            <a:custGeom>
              <a:avLst/>
              <a:gdLst/>
              <a:ahLst/>
              <a:cxnLst/>
              <a:rect l="l" t="t" r="r" b="b"/>
              <a:pathLst>
                <a:path w="1072" h="1732" extrusionOk="0">
                  <a:moveTo>
                    <a:pt x="741" y="1"/>
                  </a:moveTo>
                  <a:cubicBezTo>
                    <a:pt x="700" y="1"/>
                    <a:pt x="658" y="9"/>
                    <a:pt x="616" y="26"/>
                  </a:cubicBezTo>
                  <a:cubicBezTo>
                    <a:pt x="389" y="156"/>
                    <a:pt x="356" y="416"/>
                    <a:pt x="291" y="644"/>
                  </a:cubicBezTo>
                  <a:lnTo>
                    <a:pt x="64" y="1392"/>
                  </a:lnTo>
                  <a:cubicBezTo>
                    <a:pt x="0" y="1582"/>
                    <a:pt x="157" y="1732"/>
                    <a:pt x="311" y="1732"/>
                  </a:cubicBezTo>
                  <a:cubicBezTo>
                    <a:pt x="393" y="1732"/>
                    <a:pt x="473" y="1689"/>
                    <a:pt x="519" y="1587"/>
                  </a:cubicBezTo>
                  <a:lnTo>
                    <a:pt x="486" y="1587"/>
                  </a:lnTo>
                  <a:cubicBezTo>
                    <a:pt x="616" y="1359"/>
                    <a:pt x="714" y="1132"/>
                    <a:pt x="812" y="871"/>
                  </a:cubicBezTo>
                  <a:cubicBezTo>
                    <a:pt x="942" y="644"/>
                    <a:pt x="1072" y="449"/>
                    <a:pt x="1007" y="188"/>
                  </a:cubicBezTo>
                  <a:cubicBezTo>
                    <a:pt x="958" y="68"/>
                    <a:pt x="856" y="1"/>
                    <a:pt x="74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886649" y="3268516"/>
              <a:ext cx="229566" cy="470880"/>
            </a:xfrm>
            <a:custGeom>
              <a:avLst/>
              <a:gdLst/>
              <a:ahLst/>
              <a:cxnLst/>
              <a:rect l="l" t="t" r="r" b="b"/>
              <a:pathLst>
                <a:path w="10649" h="21843" extrusionOk="0">
                  <a:moveTo>
                    <a:pt x="624" y="1"/>
                  </a:moveTo>
                  <a:cubicBezTo>
                    <a:pt x="325" y="1"/>
                    <a:pt x="1" y="255"/>
                    <a:pt x="80" y="628"/>
                  </a:cubicBezTo>
                  <a:cubicBezTo>
                    <a:pt x="925" y="4823"/>
                    <a:pt x="1803" y="9019"/>
                    <a:pt x="2551" y="13246"/>
                  </a:cubicBezTo>
                  <a:cubicBezTo>
                    <a:pt x="2941" y="15360"/>
                    <a:pt x="3299" y="17441"/>
                    <a:pt x="3624" y="19555"/>
                  </a:cubicBezTo>
                  <a:cubicBezTo>
                    <a:pt x="3748" y="20330"/>
                    <a:pt x="3872" y="21843"/>
                    <a:pt x="4953" y="21843"/>
                  </a:cubicBezTo>
                  <a:cubicBezTo>
                    <a:pt x="5006" y="21843"/>
                    <a:pt x="5062" y="21839"/>
                    <a:pt x="5120" y="21831"/>
                  </a:cubicBezTo>
                  <a:cubicBezTo>
                    <a:pt x="6226" y="21669"/>
                    <a:pt x="6811" y="19913"/>
                    <a:pt x="7104" y="19002"/>
                  </a:cubicBezTo>
                  <a:cubicBezTo>
                    <a:pt x="7722" y="17018"/>
                    <a:pt x="8079" y="14905"/>
                    <a:pt x="8535" y="12888"/>
                  </a:cubicBezTo>
                  <a:cubicBezTo>
                    <a:pt x="8990" y="10742"/>
                    <a:pt x="9413" y="8628"/>
                    <a:pt x="9803" y="6482"/>
                  </a:cubicBezTo>
                  <a:cubicBezTo>
                    <a:pt x="10161" y="4466"/>
                    <a:pt x="10616" y="2417"/>
                    <a:pt x="10648" y="368"/>
                  </a:cubicBezTo>
                  <a:cubicBezTo>
                    <a:pt x="10612" y="152"/>
                    <a:pt x="10437" y="36"/>
                    <a:pt x="10259" y="36"/>
                  </a:cubicBezTo>
                  <a:cubicBezTo>
                    <a:pt x="10117" y="36"/>
                    <a:pt x="9973" y="111"/>
                    <a:pt x="9900" y="271"/>
                  </a:cubicBezTo>
                  <a:cubicBezTo>
                    <a:pt x="9353" y="2107"/>
                    <a:pt x="6221" y="20568"/>
                    <a:pt x="5024" y="20568"/>
                  </a:cubicBezTo>
                  <a:cubicBezTo>
                    <a:pt x="5012" y="20568"/>
                    <a:pt x="5001" y="20566"/>
                    <a:pt x="4990" y="20563"/>
                  </a:cubicBezTo>
                  <a:cubicBezTo>
                    <a:pt x="4730" y="20498"/>
                    <a:pt x="4632" y="18742"/>
                    <a:pt x="4567" y="18514"/>
                  </a:cubicBezTo>
                  <a:cubicBezTo>
                    <a:pt x="4437" y="17636"/>
                    <a:pt x="4275" y="16726"/>
                    <a:pt x="4112" y="15848"/>
                  </a:cubicBezTo>
                  <a:cubicBezTo>
                    <a:pt x="3819" y="14157"/>
                    <a:pt x="3527" y="12433"/>
                    <a:pt x="3201" y="10742"/>
                  </a:cubicBezTo>
                  <a:cubicBezTo>
                    <a:pt x="2551" y="7262"/>
                    <a:pt x="1836" y="3815"/>
                    <a:pt x="1055" y="368"/>
                  </a:cubicBezTo>
                  <a:cubicBezTo>
                    <a:pt x="1004" y="111"/>
                    <a:pt x="819" y="1"/>
                    <a:pt x="6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4507163" y="1285183"/>
              <a:ext cx="93409" cy="79633"/>
            </a:xfrm>
            <a:custGeom>
              <a:avLst/>
              <a:gdLst/>
              <a:ahLst/>
              <a:cxnLst/>
              <a:rect l="l" t="t" r="r" b="b"/>
              <a:pathLst>
                <a:path w="4333" h="3694" extrusionOk="0">
                  <a:moveTo>
                    <a:pt x="456" y="1"/>
                  </a:moveTo>
                  <a:cubicBezTo>
                    <a:pt x="161" y="1"/>
                    <a:pt x="0" y="366"/>
                    <a:pt x="234" y="600"/>
                  </a:cubicBezTo>
                  <a:cubicBezTo>
                    <a:pt x="820" y="1121"/>
                    <a:pt x="1535" y="1478"/>
                    <a:pt x="2153" y="1966"/>
                  </a:cubicBezTo>
                  <a:cubicBezTo>
                    <a:pt x="2771" y="2454"/>
                    <a:pt x="3324" y="3007"/>
                    <a:pt x="3877" y="3625"/>
                  </a:cubicBezTo>
                  <a:cubicBezTo>
                    <a:pt x="3917" y="3673"/>
                    <a:pt x="3967" y="3693"/>
                    <a:pt x="4018" y="3693"/>
                  </a:cubicBezTo>
                  <a:cubicBezTo>
                    <a:pt x="4172" y="3693"/>
                    <a:pt x="4332" y="3503"/>
                    <a:pt x="4234" y="3332"/>
                  </a:cubicBezTo>
                  <a:cubicBezTo>
                    <a:pt x="3421" y="2031"/>
                    <a:pt x="2088" y="470"/>
                    <a:pt x="560" y="15"/>
                  </a:cubicBezTo>
                  <a:cubicBezTo>
                    <a:pt x="524" y="5"/>
                    <a:pt x="489" y="1"/>
                    <a:pt x="4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4583455" y="1229026"/>
              <a:ext cx="61547" cy="105352"/>
            </a:xfrm>
            <a:custGeom>
              <a:avLst/>
              <a:gdLst/>
              <a:ahLst/>
              <a:cxnLst/>
              <a:rect l="l" t="t" r="r" b="b"/>
              <a:pathLst>
                <a:path w="2855" h="4887" extrusionOk="0">
                  <a:moveTo>
                    <a:pt x="411" y="1"/>
                  </a:moveTo>
                  <a:cubicBezTo>
                    <a:pt x="186" y="1"/>
                    <a:pt x="1" y="211"/>
                    <a:pt x="78" y="441"/>
                  </a:cubicBezTo>
                  <a:cubicBezTo>
                    <a:pt x="273" y="1124"/>
                    <a:pt x="728" y="1709"/>
                    <a:pt x="1053" y="2327"/>
                  </a:cubicBezTo>
                  <a:cubicBezTo>
                    <a:pt x="1443" y="3043"/>
                    <a:pt x="1769" y="3823"/>
                    <a:pt x="2029" y="4604"/>
                  </a:cubicBezTo>
                  <a:cubicBezTo>
                    <a:pt x="2081" y="4801"/>
                    <a:pt x="2234" y="4886"/>
                    <a:pt x="2390" y="4886"/>
                  </a:cubicBezTo>
                  <a:cubicBezTo>
                    <a:pt x="2620" y="4886"/>
                    <a:pt x="2854" y="4699"/>
                    <a:pt x="2777" y="4408"/>
                  </a:cubicBezTo>
                  <a:cubicBezTo>
                    <a:pt x="2419" y="2978"/>
                    <a:pt x="1834" y="929"/>
                    <a:pt x="598" y="51"/>
                  </a:cubicBezTo>
                  <a:cubicBezTo>
                    <a:pt x="535" y="16"/>
                    <a:pt x="471" y="1"/>
                    <a:pt x="41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4690272" y="1217320"/>
              <a:ext cx="21062" cy="113931"/>
            </a:xfrm>
            <a:custGeom>
              <a:avLst/>
              <a:gdLst/>
              <a:ahLst/>
              <a:cxnLst/>
              <a:rect l="l" t="t" r="r" b="b"/>
              <a:pathLst>
                <a:path w="977" h="5285" extrusionOk="0">
                  <a:moveTo>
                    <a:pt x="472" y="0"/>
                  </a:moveTo>
                  <a:cubicBezTo>
                    <a:pt x="318" y="0"/>
                    <a:pt x="163" y="90"/>
                    <a:pt x="98" y="269"/>
                  </a:cubicBezTo>
                  <a:cubicBezTo>
                    <a:pt x="0" y="1082"/>
                    <a:pt x="0" y="1895"/>
                    <a:pt x="66" y="2708"/>
                  </a:cubicBezTo>
                  <a:cubicBezTo>
                    <a:pt x="33" y="3521"/>
                    <a:pt x="98" y="4301"/>
                    <a:pt x="228" y="5114"/>
                  </a:cubicBezTo>
                  <a:cubicBezTo>
                    <a:pt x="261" y="5228"/>
                    <a:pt x="366" y="5285"/>
                    <a:pt x="472" y="5285"/>
                  </a:cubicBezTo>
                  <a:cubicBezTo>
                    <a:pt x="578" y="5285"/>
                    <a:pt x="683" y="5228"/>
                    <a:pt x="716" y="5114"/>
                  </a:cubicBezTo>
                  <a:cubicBezTo>
                    <a:pt x="846" y="4301"/>
                    <a:pt x="911" y="3521"/>
                    <a:pt x="878" y="2708"/>
                  </a:cubicBezTo>
                  <a:cubicBezTo>
                    <a:pt x="976" y="1895"/>
                    <a:pt x="944" y="1082"/>
                    <a:pt x="846" y="269"/>
                  </a:cubicBezTo>
                  <a:cubicBezTo>
                    <a:pt x="781" y="90"/>
                    <a:pt x="626" y="0"/>
                    <a:pt x="4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6458828" y="1470513"/>
              <a:ext cx="107443" cy="210983"/>
            </a:xfrm>
            <a:custGeom>
              <a:avLst/>
              <a:gdLst/>
              <a:ahLst/>
              <a:cxnLst/>
              <a:rect l="l" t="t" r="r" b="b"/>
              <a:pathLst>
                <a:path w="4984" h="9787" extrusionOk="0">
                  <a:moveTo>
                    <a:pt x="347" y="1"/>
                  </a:moveTo>
                  <a:cubicBezTo>
                    <a:pt x="174" y="1"/>
                    <a:pt x="0" y="202"/>
                    <a:pt x="106" y="361"/>
                  </a:cubicBezTo>
                  <a:cubicBezTo>
                    <a:pt x="1082" y="1694"/>
                    <a:pt x="2187" y="2767"/>
                    <a:pt x="2903" y="4263"/>
                  </a:cubicBezTo>
                  <a:cubicBezTo>
                    <a:pt x="3716" y="5954"/>
                    <a:pt x="4008" y="7678"/>
                    <a:pt x="4236" y="9499"/>
                  </a:cubicBezTo>
                  <a:cubicBezTo>
                    <a:pt x="4255" y="9671"/>
                    <a:pt x="4432" y="9787"/>
                    <a:pt x="4581" y="9787"/>
                  </a:cubicBezTo>
                  <a:cubicBezTo>
                    <a:pt x="4685" y="9787"/>
                    <a:pt x="4776" y="9730"/>
                    <a:pt x="4789" y="9596"/>
                  </a:cubicBezTo>
                  <a:cubicBezTo>
                    <a:pt x="4984" y="7808"/>
                    <a:pt x="4691" y="5987"/>
                    <a:pt x="3943" y="4361"/>
                  </a:cubicBezTo>
                  <a:cubicBezTo>
                    <a:pt x="3260" y="2767"/>
                    <a:pt x="2025" y="849"/>
                    <a:pt x="464" y="36"/>
                  </a:cubicBezTo>
                  <a:cubicBezTo>
                    <a:pt x="427" y="11"/>
                    <a:pt x="387" y="1"/>
                    <a:pt x="3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4433199" y="3230230"/>
              <a:ext cx="191905" cy="135316"/>
            </a:xfrm>
            <a:custGeom>
              <a:avLst/>
              <a:gdLst/>
              <a:ahLst/>
              <a:cxnLst/>
              <a:rect l="l" t="t" r="r" b="b"/>
              <a:pathLst>
                <a:path w="8902" h="6277" extrusionOk="0">
                  <a:moveTo>
                    <a:pt x="394" y="1"/>
                  </a:moveTo>
                  <a:cubicBezTo>
                    <a:pt x="202" y="1"/>
                    <a:pt x="0" y="236"/>
                    <a:pt x="121" y="453"/>
                  </a:cubicBezTo>
                  <a:lnTo>
                    <a:pt x="121" y="421"/>
                  </a:lnTo>
                  <a:cubicBezTo>
                    <a:pt x="1096" y="1884"/>
                    <a:pt x="2300" y="3120"/>
                    <a:pt x="3698" y="4161"/>
                  </a:cubicBezTo>
                  <a:cubicBezTo>
                    <a:pt x="4902" y="5080"/>
                    <a:pt x="6694" y="6277"/>
                    <a:pt x="8289" y="6277"/>
                  </a:cubicBezTo>
                  <a:cubicBezTo>
                    <a:pt x="8331" y="6277"/>
                    <a:pt x="8372" y="6276"/>
                    <a:pt x="8413" y="6274"/>
                  </a:cubicBezTo>
                  <a:cubicBezTo>
                    <a:pt x="8771" y="6274"/>
                    <a:pt x="8901" y="5819"/>
                    <a:pt x="8608" y="5656"/>
                  </a:cubicBezTo>
                  <a:cubicBezTo>
                    <a:pt x="7308" y="4778"/>
                    <a:pt x="5649" y="4421"/>
                    <a:pt x="4283" y="3575"/>
                  </a:cubicBezTo>
                  <a:cubicBezTo>
                    <a:pt x="2852" y="2632"/>
                    <a:pt x="1617" y="1461"/>
                    <a:pt x="576" y="96"/>
                  </a:cubicBezTo>
                  <a:cubicBezTo>
                    <a:pt x="526" y="29"/>
                    <a:pt x="461" y="1"/>
                    <a:pt x="3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4456503" y="3313248"/>
              <a:ext cx="114147" cy="79677"/>
            </a:xfrm>
            <a:custGeom>
              <a:avLst/>
              <a:gdLst/>
              <a:ahLst/>
              <a:cxnLst/>
              <a:rect l="l" t="t" r="r" b="b"/>
              <a:pathLst>
                <a:path w="5295" h="3696" extrusionOk="0">
                  <a:moveTo>
                    <a:pt x="336" y="0"/>
                  </a:moveTo>
                  <a:cubicBezTo>
                    <a:pt x="168" y="0"/>
                    <a:pt x="0" y="172"/>
                    <a:pt x="113" y="375"/>
                  </a:cubicBezTo>
                  <a:cubicBezTo>
                    <a:pt x="886" y="2049"/>
                    <a:pt x="2648" y="3692"/>
                    <a:pt x="4608" y="3692"/>
                  </a:cubicBezTo>
                  <a:cubicBezTo>
                    <a:pt x="4627" y="3692"/>
                    <a:pt x="4647" y="3692"/>
                    <a:pt x="4666" y="3692"/>
                  </a:cubicBezTo>
                  <a:cubicBezTo>
                    <a:pt x="4686" y="3694"/>
                    <a:pt x="4705" y="3695"/>
                    <a:pt x="4724" y="3695"/>
                  </a:cubicBezTo>
                  <a:cubicBezTo>
                    <a:pt x="5195" y="3695"/>
                    <a:pt x="5295" y="2941"/>
                    <a:pt x="4763" y="2879"/>
                  </a:cubicBezTo>
                  <a:cubicBezTo>
                    <a:pt x="3007" y="2326"/>
                    <a:pt x="1544" y="1740"/>
                    <a:pt x="536" y="114"/>
                  </a:cubicBezTo>
                  <a:cubicBezTo>
                    <a:pt x="486" y="34"/>
                    <a:pt x="411" y="0"/>
                    <a:pt x="3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6456543" y="3131583"/>
              <a:ext cx="76098" cy="35376"/>
            </a:xfrm>
            <a:custGeom>
              <a:avLst/>
              <a:gdLst/>
              <a:ahLst/>
              <a:cxnLst/>
              <a:rect l="l" t="t" r="r" b="b"/>
              <a:pathLst>
                <a:path w="3530" h="1641" extrusionOk="0">
                  <a:moveTo>
                    <a:pt x="535" y="0"/>
                  </a:moveTo>
                  <a:cubicBezTo>
                    <a:pt x="255" y="0"/>
                    <a:pt x="0" y="422"/>
                    <a:pt x="245" y="639"/>
                  </a:cubicBezTo>
                  <a:cubicBezTo>
                    <a:pt x="755" y="1076"/>
                    <a:pt x="1682" y="1641"/>
                    <a:pt x="2485" y="1641"/>
                  </a:cubicBezTo>
                  <a:cubicBezTo>
                    <a:pt x="2757" y="1641"/>
                    <a:pt x="3014" y="1576"/>
                    <a:pt x="3236" y="1420"/>
                  </a:cubicBezTo>
                  <a:cubicBezTo>
                    <a:pt x="3432" y="1290"/>
                    <a:pt x="3529" y="899"/>
                    <a:pt x="3236" y="769"/>
                  </a:cubicBezTo>
                  <a:cubicBezTo>
                    <a:pt x="2846" y="672"/>
                    <a:pt x="2423" y="607"/>
                    <a:pt x="2001" y="574"/>
                  </a:cubicBezTo>
                  <a:cubicBezTo>
                    <a:pt x="1545" y="509"/>
                    <a:pt x="1090" y="314"/>
                    <a:pt x="700" y="54"/>
                  </a:cubicBezTo>
                  <a:cubicBezTo>
                    <a:pt x="646" y="16"/>
                    <a:pt x="590" y="0"/>
                    <a:pt x="53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6458698" y="3185994"/>
              <a:ext cx="71118" cy="34039"/>
            </a:xfrm>
            <a:custGeom>
              <a:avLst/>
              <a:gdLst/>
              <a:ahLst/>
              <a:cxnLst/>
              <a:rect l="l" t="t" r="r" b="b"/>
              <a:pathLst>
                <a:path w="3299" h="1579" extrusionOk="0">
                  <a:moveTo>
                    <a:pt x="628" y="0"/>
                  </a:moveTo>
                  <a:cubicBezTo>
                    <a:pt x="297" y="0"/>
                    <a:pt x="0" y="403"/>
                    <a:pt x="307" y="684"/>
                  </a:cubicBezTo>
                  <a:cubicBezTo>
                    <a:pt x="776" y="1106"/>
                    <a:pt x="1582" y="1578"/>
                    <a:pt x="2300" y="1578"/>
                  </a:cubicBezTo>
                  <a:cubicBezTo>
                    <a:pt x="2579" y="1578"/>
                    <a:pt x="2844" y="1507"/>
                    <a:pt x="3071" y="1335"/>
                  </a:cubicBezTo>
                  <a:cubicBezTo>
                    <a:pt x="3234" y="1237"/>
                    <a:pt x="3299" y="977"/>
                    <a:pt x="3071" y="879"/>
                  </a:cubicBezTo>
                  <a:cubicBezTo>
                    <a:pt x="2746" y="749"/>
                    <a:pt x="2388" y="652"/>
                    <a:pt x="2031" y="619"/>
                  </a:cubicBezTo>
                  <a:cubicBezTo>
                    <a:pt x="1608" y="522"/>
                    <a:pt x="1218" y="359"/>
                    <a:pt x="893" y="99"/>
                  </a:cubicBezTo>
                  <a:cubicBezTo>
                    <a:pt x="809" y="30"/>
                    <a:pt x="718" y="0"/>
                    <a:pt x="62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6434964" y="3232300"/>
              <a:ext cx="65750" cy="59757"/>
            </a:xfrm>
            <a:custGeom>
              <a:avLst/>
              <a:gdLst/>
              <a:ahLst/>
              <a:cxnLst/>
              <a:rect l="l" t="t" r="r" b="b"/>
              <a:pathLst>
                <a:path w="3050" h="2772" extrusionOk="0">
                  <a:moveTo>
                    <a:pt x="616" y="0"/>
                  </a:moveTo>
                  <a:cubicBezTo>
                    <a:pt x="304" y="0"/>
                    <a:pt x="0" y="309"/>
                    <a:pt x="205" y="650"/>
                  </a:cubicBezTo>
                  <a:cubicBezTo>
                    <a:pt x="693" y="1398"/>
                    <a:pt x="1376" y="2374"/>
                    <a:pt x="2221" y="2731"/>
                  </a:cubicBezTo>
                  <a:cubicBezTo>
                    <a:pt x="2276" y="2759"/>
                    <a:pt x="2338" y="2771"/>
                    <a:pt x="2401" y="2771"/>
                  </a:cubicBezTo>
                  <a:cubicBezTo>
                    <a:pt x="2710" y="2771"/>
                    <a:pt x="3050" y="2470"/>
                    <a:pt x="2807" y="2146"/>
                  </a:cubicBezTo>
                  <a:cubicBezTo>
                    <a:pt x="2514" y="1821"/>
                    <a:pt x="2221" y="1495"/>
                    <a:pt x="1863" y="1203"/>
                  </a:cubicBezTo>
                  <a:cubicBezTo>
                    <a:pt x="1538" y="910"/>
                    <a:pt x="1246" y="552"/>
                    <a:pt x="985" y="195"/>
                  </a:cubicBezTo>
                  <a:cubicBezTo>
                    <a:pt x="887" y="58"/>
                    <a:pt x="751" y="0"/>
                    <a:pt x="61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465" name="Google Shape;465;p28"/>
          <p:cNvSpPr txBox="1"/>
          <p:nvPr/>
        </p:nvSpPr>
        <p:spPr>
          <a:xfrm>
            <a:off x="6451000" y="2034713"/>
            <a:ext cx="18186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Bellota Text"/>
                <a:ea typeface="Bellota Text"/>
                <a:cs typeface="Bellota Text"/>
                <a:sym typeface="Bellota Text"/>
              </a:rPr>
              <a:t>To understand generational financial trends better and optimize our marketing efforts</a:t>
            </a:r>
            <a:endParaRPr sz="1300" b="1">
              <a:solidFill>
                <a:schemeClr val="accent6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6" name="Google Shape;466;p28"/>
          <p:cNvSpPr txBox="1"/>
          <p:nvPr/>
        </p:nvSpPr>
        <p:spPr>
          <a:xfrm>
            <a:off x="3811975" y="1407275"/>
            <a:ext cx="9129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31F2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67" name="Google Shape;467;p28"/>
          <p:cNvGrpSpPr/>
          <p:nvPr/>
        </p:nvGrpSpPr>
        <p:grpSpPr>
          <a:xfrm>
            <a:off x="7808799" y="4040616"/>
            <a:ext cx="168149" cy="144888"/>
            <a:chOff x="5898290" y="4019321"/>
            <a:chExt cx="168149" cy="144888"/>
          </a:xfrm>
        </p:grpSpPr>
        <p:sp>
          <p:nvSpPr>
            <p:cNvPr id="468" name="Google Shape;468;p28"/>
            <p:cNvSpPr/>
            <p:nvPr/>
          </p:nvSpPr>
          <p:spPr>
            <a:xfrm>
              <a:off x="5922693" y="4023654"/>
              <a:ext cx="143745" cy="123632"/>
            </a:xfrm>
            <a:custGeom>
              <a:avLst/>
              <a:gdLst/>
              <a:ahLst/>
              <a:cxnLst/>
              <a:rect l="l" t="t" r="r" b="b"/>
              <a:pathLst>
                <a:path w="6668" h="5735" extrusionOk="0">
                  <a:moveTo>
                    <a:pt x="2369" y="0"/>
                  </a:moveTo>
                  <a:cubicBezTo>
                    <a:pt x="848" y="0"/>
                    <a:pt x="1" y="2069"/>
                    <a:pt x="1" y="3875"/>
                  </a:cubicBezTo>
                  <a:cubicBezTo>
                    <a:pt x="1" y="5223"/>
                    <a:pt x="920" y="5735"/>
                    <a:pt x="1963" y="5735"/>
                  </a:cubicBezTo>
                  <a:cubicBezTo>
                    <a:pt x="2781" y="5735"/>
                    <a:pt x="3675" y="5420"/>
                    <a:pt x="4261" y="4948"/>
                  </a:cubicBezTo>
                  <a:cubicBezTo>
                    <a:pt x="5594" y="3875"/>
                    <a:pt x="6668" y="2802"/>
                    <a:pt x="4001" y="688"/>
                  </a:cubicBezTo>
                  <a:cubicBezTo>
                    <a:pt x="3394" y="205"/>
                    <a:pt x="2848" y="0"/>
                    <a:pt x="2369" y="0"/>
                  </a:cubicBezTo>
                  <a:close/>
                </a:path>
              </a:pathLst>
            </a:custGeom>
            <a:solidFill>
              <a:srgbClr val="5775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5898290" y="4019321"/>
              <a:ext cx="162544" cy="144888"/>
            </a:xfrm>
            <a:custGeom>
              <a:avLst/>
              <a:gdLst/>
              <a:ahLst/>
              <a:cxnLst/>
              <a:rect l="l" t="t" r="r" b="b"/>
              <a:pathLst>
                <a:path w="7540" h="6721" extrusionOk="0">
                  <a:moveTo>
                    <a:pt x="3883" y="1190"/>
                  </a:moveTo>
                  <a:cubicBezTo>
                    <a:pt x="4449" y="1207"/>
                    <a:pt x="5007" y="1246"/>
                    <a:pt x="5491" y="1637"/>
                  </a:cubicBezTo>
                  <a:cubicBezTo>
                    <a:pt x="6629" y="2515"/>
                    <a:pt x="5946" y="4401"/>
                    <a:pt x="4970" y="5182"/>
                  </a:cubicBezTo>
                  <a:cubicBezTo>
                    <a:pt x="4652" y="5441"/>
                    <a:pt x="4273" y="5554"/>
                    <a:pt x="3881" y="5554"/>
                  </a:cubicBezTo>
                  <a:cubicBezTo>
                    <a:pt x="2751" y="5554"/>
                    <a:pt x="1513" y="4618"/>
                    <a:pt x="1296" y="3556"/>
                  </a:cubicBezTo>
                  <a:cubicBezTo>
                    <a:pt x="987" y="1928"/>
                    <a:pt x="2566" y="1390"/>
                    <a:pt x="3883" y="1190"/>
                  </a:cubicBezTo>
                  <a:close/>
                  <a:moveTo>
                    <a:pt x="3778" y="0"/>
                  </a:moveTo>
                  <a:cubicBezTo>
                    <a:pt x="3378" y="0"/>
                    <a:pt x="2985" y="66"/>
                    <a:pt x="2629" y="206"/>
                  </a:cubicBezTo>
                  <a:cubicBezTo>
                    <a:pt x="2509" y="243"/>
                    <a:pt x="2423" y="316"/>
                    <a:pt x="2371" y="406"/>
                  </a:cubicBezTo>
                  <a:lnTo>
                    <a:pt x="2371" y="406"/>
                  </a:lnTo>
                  <a:cubicBezTo>
                    <a:pt x="1191" y="744"/>
                    <a:pt x="206" y="1693"/>
                    <a:pt x="125" y="3035"/>
                  </a:cubicBezTo>
                  <a:cubicBezTo>
                    <a:pt x="1" y="5086"/>
                    <a:pt x="2013" y="6721"/>
                    <a:pt x="3980" y="6721"/>
                  </a:cubicBezTo>
                  <a:cubicBezTo>
                    <a:pt x="4072" y="6721"/>
                    <a:pt x="4163" y="6717"/>
                    <a:pt x="4255" y="6710"/>
                  </a:cubicBezTo>
                  <a:cubicBezTo>
                    <a:pt x="6174" y="6547"/>
                    <a:pt x="7539" y="4076"/>
                    <a:pt x="7117" y="2287"/>
                  </a:cubicBezTo>
                  <a:cubicBezTo>
                    <a:pt x="6810" y="883"/>
                    <a:pt x="5241" y="0"/>
                    <a:pt x="37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470" name="Google Shape;470;p28"/>
          <p:cNvSpPr txBox="1"/>
          <p:nvPr/>
        </p:nvSpPr>
        <p:spPr>
          <a:xfrm>
            <a:off x="3730038" y="2042721"/>
            <a:ext cx="1675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To Explore the effect of various factors(independent variables) on CD enrollment(target)</a:t>
            </a:r>
            <a:endParaRPr sz="23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highlight>
                <a:srgbClr val="D7DFE5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71" name="Google Shape;471;p28"/>
          <p:cNvSpPr txBox="1"/>
          <p:nvPr/>
        </p:nvSpPr>
        <p:spPr>
          <a:xfrm>
            <a:off x="6604325" y="1407275"/>
            <a:ext cx="9129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31F2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72" name="Google Shape;472;p28"/>
          <p:cNvSpPr txBox="1"/>
          <p:nvPr/>
        </p:nvSpPr>
        <p:spPr>
          <a:xfrm>
            <a:off x="1304575" y="1395923"/>
            <a:ext cx="276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rgbClr val="666666"/>
                </a:solidFill>
                <a:latin typeface="Bellota Text"/>
                <a:ea typeface="Bellota Text"/>
                <a:cs typeface="Bellota Text"/>
                <a:sym typeface="Bellota Text"/>
              </a:rPr>
              <a:t>1</a:t>
            </a:r>
            <a:endParaRPr sz="2200" b="1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3" name="Google Shape;473;p28"/>
          <p:cNvSpPr txBox="1"/>
          <p:nvPr/>
        </p:nvSpPr>
        <p:spPr>
          <a:xfrm>
            <a:off x="4104025" y="1395923"/>
            <a:ext cx="276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rgbClr val="666666"/>
                </a:solidFill>
                <a:latin typeface="Bellota Text"/>
                <a:ea typeface="Bellota Text"/>
                <a:cs typeface="Bellota Text"/>
                <a:sym typeface="Bellota Text"/>
              </a:rPr>
              <a:t>2</a:t>
            </a:r>
            <a:endParaRPr sz="2200" b="1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4" name="Google Shape;474;p28"/>
          <p:cNvSpPr txBox="1"/>
          <p:nvPr/>
        </p:nvSpPr>
        <p:spPr>
          <a:xfrm>
            <a:off x="6903475" y="1395923"/>
            <a:ext cx="276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rgbClr val="666666"/>
                </a:solidFill>
                <a:latin typeface="Bellota Text"/>
                <a:ea typeface="Bellota Text"/>
                <a:cs typeface="Bellota Text"/>
                <a:sym typeface="Bellota Text"/>
              </a:rPr>
              <a:t>3</a:t>
            </a:r>
            <a:endParaRPr sz="2200" b="1"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75" name="Google Shape;4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9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5928502" y="1072686"/>
            <a:ext cx="2306803" cy="1787741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3" name="Google Shape;483;p29"/>
          <p:cNvSpPr/>
          <p:nvPr/>
        </p:nvSpPr>
        <p:spPr>
          <a:xfrm>
            <a:off x="7720479" y="1225088"/>
            <a:ext cx="703523" cy="2863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00"/>
                </a:solidFill>
                <a:latin typeface="Arial"/>
              </a:rPr>
              <a:t>84%</a:t>
            </a:r>
          </a:p>
        </p:txBody>
      </p:sp>
      <p:sp>
        <p:nvSpPr>
          <p:cNvPr id="484" name="Google Shape;484;p29"/>
          <p:cNvSpPr/>
          <p:nvPr/>
        </p:nvSpPr>
        <p:spPr>
          <a:xfrm>
            <a:off x="6125725" y="2391987"/>
            <a:ext cx="451627" cy="2045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274E1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00"/>
                </a:solidFill>
                <a:latin typeface="Arial"/>
              </a:rPr>
              <a:t>73%</a:t>
            </a:r>
          </a:p>
        </p:txBody>
      </p:sp>
      <p:sp>
        <p:nvSpPr>
          <p:cNvPr id="485" name="Google Shape;485;p29"/>
          <p:cNvSpPr txBox="1"/>
          <p:nvPr/>
        </p:nvSpPr>
        <p:spPr>
          <a:xfrm>
            <a:off x="5928500" y="3221525"/>
            <a:ext cx="2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With each subsequent trial, more accuracy was achieved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86" name="Google Shape;486;p29"/>
          <p:cNvSpPr txBox="1"/>
          <p:nvPr/>
        </p:nvSpPr>
        <p:spPr>
          <a:xfrm>
            <a:off x="6057850" y="2784238"/>
            <a:ext cx="1871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Submission Number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87" name="Google Shape;487;p29"/>
          <p:cNvSpPr txBox="1"/>
          <p:nvPr/>
        </p:nvSpPr>
        <p:spPr>
          <a:xfrm rot="-5400000">
            <a:off x="4793300" y="1808888"/>
            <a:ext cx="1871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Accuracy in %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88" name="Google Shape;488;p29"/>
          <p:cNvPicPr preferRelativeResize="0"/>
          <p:nvPr/>
        </p:nvPicPr>
        <p:blipFill rotWithShape="1">
          <a:blip r:embed="rId3">
            <a:alphaModFix/>
          </a:blip>
          <a:srcRect l="31045" t="2879" r="29279" b="3338"/>
          <a:stretch/>
        </p:blipFill>
        <p:spPr>
          <a:xfrm>
            <a:off x="351550" y="993525"/>
            <a:ext cx="2257200" cy="32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9"/>
          <p:cNvPicPr preferRelativeResize="0"/>
          <p:nvPr/>
        </p:nvPicPr>
        <p:blipFill rotWithShape="1">
          <a:blip r:embed="rId4">
            <a:alphaModFix/>
          </a:blip>
          <a:srcRect l="4366" r="17514" b="3873"/>
          <a:stretch/>
        </p:blipFill>
        <p:spPr>
          <a:xfrm>
            <a:off x="2911225" y="1491893"/>
            <a:ext cx="1643100" cy="138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1400" y="3133500"/>
            <a:ext cx="3424305" cy="84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29"/>
          <p:cNvCxnSpPr/>
          <p:nvPr/>
        </p:nvCxnSpPr>
        <p:spPr>
          <a:xfrm>
            <a:off x="1608200" y="1601300"/>
            <a:ext cx="1137300" cy="152100"/>
          </a:xfrm>
          <a:prstGeom prst="straightConnector1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29"/>
          <p:cNvSpPr txBox="1"/>
          <p:nvPr/>
        </p:nvSpPr>
        <p:spPr>
          <a:xfrm>
            <a:off x="3798900" y="1429000"/>
            <a:ext cx="480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ellota Text"/>
                <a:ea typeface="Bellota Text"/>
                <a:cs typeface="Bellota Text"/>
                <a:sym typeface="Bellota Text"/>
              </a:rPr>
              <a:t>Silent Generation</a:t>
            </a:r>
            <a:endParaRPr sz="10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3" name="Google Shape;493;p29"/>
          <p:cNvSpPr txBox="1"/>
          <p:nvPr/>
        </p:nvSpPr>
        <p:spPr>
          <a:xfrm>
            <a:off x="4155375" y="1666850"/>
            <a:ext cx="480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ellota Text"/>
                <a:ea typeface="Bellota Text"/>
                <a:cs typeface="Bellota Text"/>
                <a:sym typeface="Bellota Text"/>
              </a:rPr>
              <a:t>Millennials</a:t>
            </a:r>
            <a:endParaRPr sz="10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4" name="Google Shape;494;p29"/>
          <p:cNvSpPr txBox="1"/>
          <p:nvPr/>
        </p:nvSpPr>
        <p:spPr>
          <a:xfrm>
            <a:off x="4413600" y="1910475"/>
            <a:ext cx="480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ellota Text"/>
                <a:ea typeface="Bellota Text"/>
                <a:cs typeface="Bellota Text"/>
                <a:sym typeface="Bellota Text"/>
              </a:rPr>
              <a:t>Generation X</a:t>
            </a:r>
            <a:endParaRPr sz="10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5" name="Google Shape;495;p29"/>
          <p:cNvSpPr txBox="1"/>
          <p:nvPr/>
        </p:nvSpPr>
        <p:spPr>
          <a:xfrm>
            <a:off x="4550025" y="2160938"/>
            <a:ext cx="480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ellota Text"/>
                <a:ea typeface="Bellota Text"/>
                <a:cs typeface="Bellota Text"/>
                <a:sym typeface="Bellota Text"/>
              </a:rPr>
              <a:t>Younger Boomer</a:t>
            </a:r>
            <a:endParaRPr sz="10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6" name="Google Shape;496;p29"/>
          <p:cNvSpPr txBox="1"/>
          <p:nvPr/>
        </p:nvSpPr>
        <p:spPr>
          <a:xfrm>
            <a:off x="4706725" y="2450638"/>
            <a:ext cx="480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ellota Text"/>
                <a:ea typeface="Bellota Text"/>
                <a:cs typeface="Bellota Text"/>
                <a:sym typeface="Bellota Text"/>
              </a:rPr>
              <a:t>Older</a:t>
            </a:r>
            <a:endParaRPr sz="10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97" name="Google Shape;497;p29"/>
          <p:cNvSpPr/>
          <p:nvPr/>
        </p:nvSpPr>
        <p:spPr>
          <a:xfrm rot="-303096">
            <a:off x="2892507" y="2850800"/>
            <a:ext cx="1154986" cy="102396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8" name="Google Shape;4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0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Wise CD Distribution- A Heat Map</a:t>
            </a:r>
            <a:endParaRPr/>
          </a:p>
        </p:txBody>
      </p:sp>
      <p:pic>
        <p:nvPicPr>
          <p:cNvPr id="505" name="Google Shape;505;p30" title="Untitled video - Made with Clipchamp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750" y="1303475"/>
            <a:ext cx="4199225" cy="314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6" name="Google Shape;506;p30"/>
          <p:cNvGraphicFramePr/>
          <p:nvPr/>
        </p:nvGraphicFramePr>
        <p:xfrm>
          <a:off x="344388" y="1303475"/>
          <a:ext cx="4081800" cy="1873480"/>
        </p:xfrm>
        <a:graphic>
          <a:graphicData uri="http://schemas.openxmlformats.org/drawingml/2006/table">
            <a:tbl>
              <a:tblPr>
                <a:noFill/>
                <a:tableStyleId>{E7F9B720-5F0D-4206-A3F2-9AC79220E419}</a:tableStyleId>
              </a:tblPr>
              <a:tblGrid>
                <a:gridCol w="74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State</a:t>
                      </a:r>
                      <a:endParaRPr sz="12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Total Balance</a:t>
                      </a:r>
                      <a:endParaRPr sz="12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Clients</a:t>
                      </a:r>
                      <a:endParaRPr sz="12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CD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Conversion</a:t>
                      </a:r>
                      <a:endParaRPr sz="10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Business</a:t>
                      </a:r>
                      <a:endParaRPr sz="12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Impact</a:t>
                      </a:r>
                      <a:endParaRPr sz="1200" b="1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SOUTH DAKOTA</a:t>
                      </a:r>
                      <a:endParaRPr sz="8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18350698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589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25.976%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Good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1212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TEXAS</a:t>
                      </a:r>
                      <a:endParaRPr sz="9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19605476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635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26.814%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Target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ARKANSAS</a:t>
                      </a:r>
                      <a:endParaRPr sz="70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21262830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675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21.926%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Target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KANSAS</a:t>
                      </a:r>
                      <a:endParaRPr sz="9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17437589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596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21.644%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Ignore</a:t>
                      </a:r>
                      <a:endParaRPr sz="1000" b="1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07" name="Google Shape;5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1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 PRE-PROCESSING</a:t>
            </a:r>
            <a:endParaRPr sz="2600"/>
          </a:p>
        </p:txBody>
      </p:sp>
      <p:sp>
        <p:nvSpPr>
          <p:cNvPr id="514" name="Google Shape;514;p31"/>
          <p:cNvSpPr txBox="1"/>
          <p:nvPr/>
        </p:nvSpPr>
        <p:spPr>
          <a:xfrm>
            <a:off x="542413" y="789125"/>
            <a:ext cx="40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chivo"/>
                <a:ea typeface="Archivo"/>
                <a:cs typeface="Archivo"/>
                <a:sym typeface="Archivo"/>
              </a:rPr>
              <a:t>Data Description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5" name="Google Shape;515;p31"/>
          <p:cNvSpPr txBox="1"/>
          <p:nvPr/>
        </p:nvSpPr>
        <p:spPr>
          <a:xfrm>
            <a:off x="515425" y="1143000"/>
            <a:ext cx="31824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Bellota Text"/>
              <a:buChar char="●"/>
            </a:pPr>
            <a:r>
              <a:rPr lang="en" sz="1200">
                <a:latin typeface="Bellota Text"/>
                <a:ea typeface="Bellota Text"/>
                <a:cs typeface="Bellota Text"/>
                <a:sym typeface="Bellota Text"/>
              </a:rPr>
              <a:t>There are 36,872 records with 19 features and 1 target variable</a:t>
            </a: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Bellota Text"/>
              <a:buChar char="●"/>
            </a:pPr>
            <a:r>
              <a:rPr lang="en" sz="1200">
                <a:latin typeface="Bellota Text"/>
                <a:ea typeface="Bellota Text"/>
                <a:cs typeface="Bellota Text"/>
                <a:sym typeface="Bellota Text"/>
              </a:rPr>
              <a:t>Out of 19 features, there are 7 numeric features, 11 categorical features</a:t>
            </a: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Bellota Text"/>
              <a:buChar char="○"/>
            </a:pPr>
            <a:r>
              <a:rPr lang="en" sz="1200">
                <a:latin typeface="Bellota Text"/>
                <a:ea typeface="Bellota Text"/>
                <a:cs typeface="Bellota Text"/>
                <a:sym typeface="Bellota Text"/>
              </a:rPr>
              <a:t>Numeric features:</a:t>
            </a: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Bellota Text"/>
              <a:buChar char="■"/>
            </a:pPr>
            <a:r>
              <a:rPr lang="en" sz="1200">
                <a:latin typeface="Bellota Text"/>
                <a:ea typeface="Bellota Text"/>
                <a:cs typeface="Bellota Text"/>
                <a:sym typeface="Bellota Text"/>
              </a:rPr>
              <a:t>Balance and Duration are heavily right-skewed</a:t>
            </a: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Bellota Text"/>
              <a:buChar char="○"/>
            </a:pPr>
            <a:r>
              <a:rPr lang="en" sz="1200">
                <a:latin typeface="Bellota Text"/>
                <a:ea typeface="Bellota Text"/>
                <a:cs typeface="Bellota Text"/>
                <a:sym typeface="Bellota Text"/>
              </a:rPr>
              <a:t>Categorical features:</a:t>
            </a: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Bellota Text"/>
              <a:buChar char="■"/>
            </a:pPr>
            <a:r>
              <a:rPr lang="en" sz="1200">
                <a:latin typeface="Bellota Text"/>
                <a:ea typeface="Bellota Text"/>
                <a:cs typeface="Bellota Text"/>
                <a:sym typeface="Bellota Text"/>
              </a:rPr>
              <a:t>Zip Code are not very useful in predicting CD enrolment</a:t>
            </a: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16" name="Google Shape;516;p31"/>
          <p:cNvPicPr preferRelativeResize="0"/>
          <p:nvPr/>
        </p:nvPicPr>
        <p:blipFill rotWithShape="1">
          <a:blip r:embed="rId3">
            <a:alphaModFix/>
          </a:blip>
          <a:srcRect r="1400" b="1700"/>
          <a:stretch/>
        </p:blipFill>
        <p:spPr>
          <a:xfrm>
            <a:off x="5249275" y="2649700"/>
            <a:ext cx="2746624" cy="1871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7" name="Google Shape;517;p31"/>
          <p:cNvGraphicFramePr/>
          <p:nvPr/>
        </p:nvGraphicFramePr>
        <p:xfrm>
          <a:off x="352900" y="3808825"/>
          <a:ext cx="4584000" cy="640020"/>
        </p:xfrm>
        <a:graphic>
          <a:graphicData uri="http://schemas.openxmlformats.org/drawingml/2006/table">
            <a:tbl>
              <a:tblPr>
                <a:noFill/>
                <a:tableStyleId>{E7F9B720-5F0D-4206-A3F2-9AC79220E419}</a:tableStyleId>
              </a:tblPr>
              <a:tblGrid>
                <a:gridCol w="76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ZIP code</a:t>
                      </a:r>
                      <a:endParaRPr sz="900" b="1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180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94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45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20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Records</a:t>
                      </a:r>
                      <a:endParaRPr sz="900" b="1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4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6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sz="900" b="1"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8" name="Google Shape;5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138" y="712925"/>
            <a:ext cx="2704891" cy="18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 PRE-PROCESSING</a:t>
            </a:r>
            <a:endParaRPr sz="2600"/>
          </a:p>
        </p:txBody>
      </p:sp>
      <p:sp>
        <p:nvSpPr>
          <p:cNvPr id="526" name="Google Shape;526;p32"/>
          <p:cNvSpPr txBox="1"/>
          <p:nvPr/>
        </p:nvSpPr>
        <p:spPr>
          <a:xfrm>
            <a:off x="3309225" y="1017725"/>
            <a:ext cx="59544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27" name="Google Shape;527;p32"/>
          <p:cNvSpPr txBox="1"/>
          <p:nvPr/>
        </p:nvSpPr>
        <p:spPr>
          <a:xfrm>
            <a:off x="615675" y="1017713"/>
            <a:ext cx="3911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% Missing values in each categorical variable</a:t>
            </a:r>
            <a:endParaRPr sz="10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28" name="Google Shape;5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349" y="1323775"/>
            <a:ext cx="1866726" cy="23359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2"/>
          <p:cNvSpPr txBox="1"/>
          <p:nvPr/>
        </p:nvSpPr>
        <p:spPr>
          <a:xfrm>
            <a:off x="909475" y="3659725"/>
            <a:ext cx="4259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Missing values in the data set were less than 2%.</a:t>
            </a:r>
            <a:endParaRPr sz="13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Those were imputed</a:t>
            </a:r>
            <a:endParaRPr sz="13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SzPts val="1100"/>
              <a:buFont typeface="Bellota Text"/>
              <a:buChar char="●"/>
            </a:pPr>
            <a:r>
              <a:rPr lang="en" sz="1100">
                <a:latin typeface="Bellota Text"/>
                <a:ea typeface="Bellota Text"/>
                <a:cs typeface="Bellota Text"/>
                <a:sym typeface="Bellota Text"/>
              </a:rPr>
              <a:t>We used the median to impute numerical variables.</a:t>
            </a:r>
            <a:endParaRPr sz="1100">
              <a:latin typeface="Bellota Text"/>
              <a:ea typeface="Bellota Text"/>
              <a:cs typeface="Bellota Text"/>
              <a:sym typeface="Bellota Text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SzPts val="1100"/>
              <a:buFont typeface="Bellota Text"/>
              <a:buChar char="●"/>
            </a:pPr>
            <a:r>
              <a:rPr lang="en" sz="1100">
                <a:latin typeface="Bellota Text"/>
                <a:ea typeface="Bellota Text"/>
                <a:cs typeface="Bellota Text"/>
                <a:sym typeface="Bellota Text"/>
              </a:rPr>
              <a:t>We imputed categorical variables using the mode. </a:t>
            </a:r>
            <a:endParaRPr sz="1100"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30" name="Google Shape;530;p32"/>
          <p:cNvSpPr txBox="1"/>
          <p:nvPr/>
        </p:nvSpPr>
        <p:spPr>
          <a:xfrm>
            <a:off x="4897900" y="3788200"/>
            <a:ext cx="428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Bellota Text"/>
              <a:buChar char="●"/>
            </a:pPr>
            <a:r>
              <a:rPr lang="en" sz="1200">
                <a:latin typeface="Bellota Text"/>
                <a:ea typeface="Bellota Text"/>
                <a:cs typeface="Bellota Text"/>
                <a:sym typeface="Bellota Text"/>
              </a:rPr>
              <a:t>Outliers in pdays and previous</a:t>
            </a:r>
            <a:endParaRPr sz="1200">
              <a:latin typeface="Bellota Text"/>
              <a:ea typeface="Bellota Text"/>
              <a:cs typeface="Bellota Text"/>
              <a:sym typeface="Bellota Text"/>
            </a:endParaRPr>
          </a:p>
        </p:txBody>
      </p:sp>
      <p:grpSp>
        <p:nvGrpSpPr>
          <p:cNvPr id="531" name="Google Shape;531;p32"/>
          <p:cNvGrpSpPr/>
          <p:nvPr/>
        </p:nvGrpSpPr>
        <p:grpSpPr>
          <a:xfrm>
            <a:off x="4604600" y="1052850"/>
            <a:ext cx="3911400" cy="2735348"/>
            <a:chOff x="4604600" y="1052850"/>
            <a:chExt cx="3911400" cy="2735348"/>
          </a:xfrm>
        </p:grpSpPr>
        <p:pic>
          <p:nvPicPr>
            <p:cNvPr id="532" name="Google Shape;53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4600" y="1052850"/>
              <a:ext cx="3911400" cy="2735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32"/>
            <p:cNvSpPr/>
            <p:nvPr/>
          </p:nvSpPr>
          <p:spPr>
            <a:xfrm>
              <a:off x="5468050" y="1304225"/>
              <a:ext cx="590100" cy="170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7399450" y="1275200"/>
              <a:ext cx="590100" cy="1707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pic>
        <p:nvPicPr>
          <p:cNvPr id="535" name="Google Shape;5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3"/>
          <p:cNvSpPr txBox="1">
            <a:spLocks noGrp="1"/>
          </p:cNvSpPr>
          <p:nvPr>
            <p:ph type="title"/>
          </p:nvPr>
        </p:nvSpPr>
        <p:spPr>
          <a:xfrm>
            <a:off x="-5627925" y="3399500"/>
            <a:ext cx="10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2" name="Google Shape;5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150" y="1108557"/>
            <a:ext cx="5241215" cy="102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167" y="3101105"/>
            <a:ext cx="5007756" cy="79185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3"/>
          <p:cNvSpPr txBox="1"/>
          <p:nvPr/>
        </p:nvSpPr>
        <p:spPr>
          <a:xfrm>
            <a:off x="1788454" y="500213"/>
            <a:ext cx="5241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rchivo"/>
                <a:ea typeface="Archivo"/>
                <a:cs typeface="Archivo"/>
                <a:sym typeface="Archivo"/>
              </a:rPr>
              <a:t>Data Cleaning</a:t>
            </a:r>
            <a:endParaRPr sz="26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45" name="Google Shape;5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167" y="2363543"/>
            <a:ext cx="4785453" cy="50693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3"/>
          <p:cNvSpPr txBox="1"/>
          <p:nvPr/>
        </p:nvSpPr>
        <p:spPr>
          <a:xfrm>
            <a:off x="1974762" y="3972190"/>
            <a:ext cx="53808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Spelling mistakes were corrected in all the Categorical variables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547" name="Google Shape;54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8025" y="297400"/>
            <a:ext cx="7446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75" y="221199"/>
            <a:ext cx="11454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est Calculator App Pitch Deck by Slidesgo">
  <a:themeElements>
    <a:clrScheme name="Simple Light">
      <a:dk1>
        <a:srgbClr val="3B2743"/>
      </a:dk1>
      <a:lt1>
        <a:srgbClr val="FDC672"/>
      </a:lt1>
      <a:dk2>
        <a:srgbClr val="ED9A20"/>
      </a:dk2>
      <a:lt2>
        <a:srgbClr val="C17511"/>
      </a:lt2>
      <a:accent1>
        <a:srgbClr val="595985"/>
      </a:accent1>
      <a:accent2>
        <a:srgbClr val="A93886"/>
      </a:accent2>
      <a:accent3>
        <a:srgbClr val="47163A"/>
      </a:accent3>
      <a:accent4>
        <a:srgbClr val="D9D9D9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Microsoft Macintosh PowerPoint</Application>
  <PresentationFormat>On-screen Show (16:9)</PresentationFormat>
  <Paragraphs>170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Proxima Nova</vt:lpstr>
      <vt:lpstr>Archivo Medium</vt:lpstr>
      <vt:lpstr>Calibri</vt:lpstr>
      <vt:lpstr>Fira Sans Extra Condensed</vt:lpstr>
      <vt:lpstr>Nunito Light</vt:lpstr>
      <vt:lpstr>Fira Sans Extra Condensed Medium</vt:lpstr>
      <vt:lpstr>Archivo</vt:lpstr>
      <vt:lpstr>Bellota Text</vt:lpstr>
      <vt:lpstr>Proxima Nova Semibold</vt:lpstr>
      <vt:lpstr>Arial</vt:lpstr>
      <vt:lpstr>Interest Calculator App Pitch Deck by Slidesgo</vt:lpstr>
      <vt:lpstr>Slidesgo Final Pages</vt:lpstr>
      <vt:lpstr>Classification Model Truist </vt:lpstr>
      <vt:lpstr>MEET THE TEAM</vt:lpstr>
      <vt:lpstr>AGENDA</vt:lpstr>
      <vt:lpstr>PowerPoint Presentation</vt:lpstr>
      <vt:lpstr>EXECUTIVE SUMMARY</vt:lpstr>
      <vt:lpstr>State Wise CD Distribution- A Heat Map</vt:lpstr>
      <vt:lpstr>DATA PRE-PROCESSING</vt:lpstr>
      <vt:lpstr>DATA PRE-PROCESSING</vt:lpstr>
      <vt:lpstr>PowerPoint Presentation</vt:lpstr>
      <vt:lpstr>EDA- Numeric Features</vt:lpstr>
      <vt:lpstr>EDA - Categorical Features</vt:lpstr>
      <vt:lpstr>Baseline Model</vt:lpstr>
      <vt:lpstr>Recursive Feature Elimination</vt:lpstr>
      <vt:lpstr>Feature Selection</vt:lpstr>
      <vt:lpstr>Feature Selection</vt:lpstr>
      <vt:lpstr>Grid Search</vt:lpstr>
      <vt:lpstr>GridSearch: Gradient Boosting</vt:lpstr>
      <vt:lpstr>GridSearch: RandomForest</vt:lpstr>
      <vt:lpstr>GridSearch: XGBoost</vt:lpstr>
      <vt:lpstr>Model Evaluation</vt:lpstr>
      <vt:lpstr>Model Inference</vt:lpstr>
      <vt:lpstr>Future Scope</vt:lpstr>
      <vt:lpstr>Thanks!</vt:lpstr>
      <vt:lpstr>Appendix</vt:lpstr>
      <vt:lpstr>1.1. EDA-Numeric Variables</vt:lpstr>
      <vt:lpstr>1.2. EDA- Categorical Variables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Model Truist </dc:title>
  <cp:lastModifiedBy>Kajari Bhaumik</cp:lastModifiedBy>
  <cp:revision>1</cp:revision>
  <dcterms:modified xsi:type="dcterms:W3CDTF">2023-10-06T17:56:02Z</dcterms:modified>
</cp:coreProperties>
</file>